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308" r:id="rId4"/>
    <p:sldId id="371" r:id="rId5"/>
    <p:sldId id="323" r:id="rId6"/>
    <p:sldId id="360" r:id="rId7"/>
    <p:sldId id="359" r:id="rId8"/>
    <p:sldId id="361" r:id="rId9"/>
    <p:sldId id="357" r:id="rId10"/>
    <p:sldId id="310" r:id="rId11"/>
    <p:sldId id="365" r:id="rId12"/>
    <p:sldId id="353" r:id="rId13"/>
    <p:sldId id="367" r:id="rId14"/>
    <p:sldId id="354" r:id="rId15"/>
    <p:sldId id="372" r:id="rId16"/>
    <p:sldId id="368" r:id="rId17"/>
    <p:sldId id="350" r:id="rId18"/>
    <p:sldId id="369" r:id="rId19"/>
    <p:sldId id="370" r:id="rId20"/>
    <p:sldId id="345" r:id="rId21"/>
    <p:sldId id="349" r:id="rId22"/>
    <p:sldId id="299" r:id="rId23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D9D9D"/>
    <a:srgbClr val="4172AD"/>
    <a:srgbClr val="BFBFBF"/>
    <a:srgbClr val="E46C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7694" autoAdjust="0"/>
  </p:normalViewPr>
  <p:slideViewPr>
    <p:cSldViewPr>
      <p:cViewPr>
        <p:scale>
          <a:sx n="80" d="100"/>
          <a:sy n="80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86665D-31B3-4490-9BAF-B68470D37755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EB9E6-F7AF-4384-AA07-815EA3DE3E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B51D0-5E43-401C-9DF1-C1359D0B655F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7C50C-C737-4212-A45F-21EFC722E9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CD1A8F-B9C7-4D39-B139-B8D29E918A78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22A17A32-6793-4927-90E7-3C2F3662B09F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2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F4BAF5BB-CCD2-40EE-A9DC-FE9B3D3A8993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3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F160E863-9A5A-483C-9D49-0FDBFE3CC4D1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5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48BFA2A8-E918-4A9A-83ED-AD9983A60F78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10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D21FF0E9-A6E8-47FF-A273-99DFCC61423A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20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83227936-E20B-4576-9532-1539D0439030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21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2A9BF-FF58-4DD1-87EB-907C3A678F15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BCCB-6989-48DE-BFF6-6057CBF53D15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D149-2BC5-41EB-B215-7C5FB12AA9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00D6-3028-4724-9EE7-4F4876DD2361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35F4-4E44-48F8-B2D2-C4CC18EF87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BFF9-6265-4080-AA6D-A9896AE8DD59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216D-9B45-449F-A81E-ACD49F8A7E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CD66-0FCF-4E05-A631-61ED29508B9B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00A8-A8B4-4773-BA09-3139B9A87D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8B92-43DF-4954-8235-52D52377B8F2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EC53-8C43-4CC2-8E45-D375BA6FBB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1725-071B-4CD5-85FA-3E3998FCCCBB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A630-5A8C-4BBF-96A6-D2038C6836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9AA4-C2F6-47B2-9DE4-15C2CB8B9D5C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5844-1FDD-471C-92D4-D32EC435B9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8897-903D-40C1-B2A3-3940F8ABF769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9AFA-E512-446A-A1EA-0C3FB75436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1387-C17C-4FDC-B66A-BB2A65021FC1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3B87-C9CB-4A18-A923-7939E15689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1DD1-4BEE-4B52-A7D0-4B67B6BC559C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EFDC-06DE-4322-844E-8CF6D48EB6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B25B-2BD3-4408-8FFE-5D504C70AB13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A085-05BF-4505-BB98-50F0822D97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-215900" ty="-2159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8EF61-060C-4B02-B32B-0F61977762A7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30B822-69A4-495C-AF83-EF8A0F1DD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zl.gov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rzos.org.pl/" TargetMode="External"/><Relationship Id="rId4" Type="http://schemas.openxmlformats.org/officeDocument/2006/relationships/hyperlink" Target="http://www.standardypomocy.pl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755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TWORZENIE I ROZWIJANIE STANDARDÓW USŁUG POMOCY I INTEGRACJI SPOŁECZNEJ”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755650" y="3213100"/>
            <a:ext cx="7777163" cy="2232025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sz="2400" b="1" smtClean="0">
                <a:solidFill>
                  <a:srgbClr val="898989"/>
                </a:solidFill>
              </a:rPr>
              <a:t>Konkurs na wykonanie pilotażowego wdrażania standardów usług i modeli instytucji pomocy i integracji społecznej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sz="2400" b="1" smtClean="0">
                <a:solidFill>
                  <a:srgbClr val="898989"/>
                </a:solidFill>
              </a:rPr>
              <a:t>Etap I – faza edukacyjno-szkoleniowa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pl-PL" sz="2400" b="1" smtClean="0">
              <a:solidFill>
                <a:srgbClr val="898989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sz="1800" b="1" smtClean="0">
                <a:solidFill>
                  <a:srgbClr val="898989"/>
                </a:solidFill>
              </a:rPr>
              <a:t>Warszawa, 29 listopada 2011 roku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pl-PL" sz="24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24300" y="188913"/>
            <a:ext cx="4786313" cy="981075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70000"/>
              </a:lnSpc>
              <a:defRPr/>
            </a:pPr>
            <a:r>
              <a:rPr lang="pl-PL" sz="4000" b="1" dirty="0" smtClean="0">
                <a:solidFill>
                  <a:srgbClr val="595959"/>
                </a:solidFill>
              </a:rPr>
              <a:t/>
            </a:r>
            <a:br>
              <a:rPr lang="pl-PL" sz="4000" b="1" dirty="0" smtClean="0">
                <a:solidFill>
                  <a:srgbClr val="595959"/>
                </a:solidFill>
              </a:rPr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11188" y="1196975"/>
            <a:ext cx="7993062" cy="46799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3400" dirty="0" smtClean="0">
                <a:latin typeface="+mj-lt"/>
              </a:rPr>
              <a:t>Konkurs będzie przebiegał dwuetapowo: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Etap I 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3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bezpłatne wsparcie merytoryczne </a:t>
            </a:r>
            <a:r>
              <a:rPr lang="pl-PL" sz="3400" dirty="0" smtClean="0">
                <a:latin typeface="+mj-lt"/>
                <a:cs typeface="Times New Roman" pitchFamily="18" charset="0"/>
              </a:rPr>
              <a:t>pozwalające na przygotowanie </a:t>
            </a:r>
            <a:r>
              <a:rPr lang="pl-PL" sz="3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własnego projektu </a:t>
            </a:r>
            <a:r>
              <a:rPr lang="pl-PL" sz="3400" dirty="0" smtClean="0">
                <a:latin typeface="+mj-lt"/>
                <a:cs typeface="Times New Roman" pitchFamily="18" charset="0"/>
              </a:rPr>
              <a:t>(dostosowanego do potrzeb lokalnych) wdrażania standardów usług oraz modeli instytucji: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3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szkolenia</a:t>
            </a:r>
            <a:r>
              <a:rPr lang="pl-PL" sz="3400" dirty="0" smtClean="0">
                <a:latin typeface="+mj-lt"/>
                <a:cs typeface="Times New Roman" pitchFamily="18" charset="0"/>
              </a:rPr>
              <a:t> ze standardów usług oraz modeli instytucji (szkolenia: 3 dniowe, wyjazdowe),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3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spotkania</a:t>
            </a:r>
            <a:r>
              <a:rPr lang="pl-PL" sz="3400" dirty="0" smtClean="0">
                <a:latin typeface="+mj-lt"/>
                <a:cs typeface="Times New Roman" pitchFamily="18" charset="0"/>
              </a:rPr>
              <a:t> z gminami, powiatami, instytucjami/partnerstwami lokalnymi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3400" dirty="0" smtClean="0">
                <a:latin typeface="+mj-lt"/>
              </a:rPr>
              <a:t>opracowanie projektów działań do II etapu konkursu</a:t>
            </a:r>
            <a:endParaRPr lang="pl-PL" sz="2400" dirty="0" smtClean="0"/>
          </a:p>
          <a:p>
            <a:pPr marL="514350" indent="-514350" algn="ctr" eaLnBrk="1" hangingPunct="1">
              <a:lnSpc>
                <a:spcPct val="60000"/>
              </a:lnSpc>
              <a:buFont typeface="Arial" pitchFamily="34" charset="0"/>
              <a:buNone/>
              <a:defRPr/>
            </a:pPr>
            <a:r>
              <a:rPr lang="pl-PL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268413"/>
            <a:ext cx="7772400" cy="4537075"/>
          </a:xfrm>
        </p:spPr>
        <p:txBody>
          <a:bodyPr anchor="t"/>
          <a:lstStyle/>
          <a:p>
            <a:pPr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Obowiązki gmin, powiatów, partnerstw lokalnych w I etapie: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Udział we wszystkich elementach wsparcia merytorycznego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Wyznaczenie osób uczestniczących w oferowanym wsparciu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Przygotowanie projektów działań do II etapu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39163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dirty="0" smtClean="0"/>
              <a:t>Podmioty zainteresowane udziałem w konkursie będą obowiązane złożyć swoją ofertę, w której zadeklarują do testowego wdrażania:</a:t>
            </a:r>
          </a:p>
          <a:p>
            <a:pPr>
              <a:defRPr/>
            </a:pPr>
            <a:r>
              <a:rPr lang="pl-PL" sz="2800" dirty="0"/>
              <a:t>m</a:t>
            </a:r>
            <a:r>
              <a:rPr lang="pl-PL" sz="2800" dirty="0" smtClean="0"/>
              <a:t>odel realizacji usług o określonym standardzie</a:t>
            </a:r>
          </a:p>
          <a:p>
            <a:pPr>
              <a:defRPr/>
            </a:pPr>
            <a:r>
              <a:rPr lang="pl-PL" sz="2800" dirty="0"/>
              <a:t>c</a:t>
            </a:r>
            <a:r>
              <a:rPr lang="pl-PL" sz="2800" dirty="0" smtClean="0"/>
              <a:t>o najmniej jeden zakres tematyczny (oba wskazane w tym zakresie  standardy usług)</a:t>
            </a:r>
          </a:p>
          <a:p>
            <a:pPr>
              <a:defRPr/>
            </a:pPr>
            <a:endParaRPr lang="pl-PL" sz="2800" dirty="0" smtClean="0"/>
          </a:p>
          <a:p>
            <a:pPr>
              <a:defRPr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96975"/>
            <a:ext cx="7772400" cy="4535488"/>
          </a:xfrm>
        </p:spPr>
        <p:txBody>
          <a:bodyPr anchor="t"/>
          <a:lstStyle/>
          <a:p>
            <a:pPr>
              <a:defRPr/>
            </a:pPr>
            <a:r>
              <a:rPr lang="pl-PL" sz="2700" dirty="0" smtClean="0">
                <a:solidFill>
                  <a:schemeClr val="tx1"/>
                </a:solidFill>
              </a:rPr>
              <a:t>Wyjątki od reguły:</a:t>
            </a:r>
          </a:p>
          <a:p>
            <a:pPr marL="457200" indent="-457200">
              <a:buFontTx/>
              <a:buChar char="-"/>
              <a:defRPr/>
            </a:pPr>
            <a:r>
              <a:rPr lang="pl-PL" sz="2700" dirty="0">
                <a:solidFill>
                  <a:schemeClr val="tx1"/>
                </a:solidFill>
              </a:rPr>
              <a:t>w</a:t>
            </a:r>
            <a:r>
              <a:rPr lang="pl-PL" sz="2700" dirty="0" smtClean="0">
                <a:solidFill>
                  <a:schemeClr val="tx1"/>
                </a:solidFill>
              </a:rPr>
              <a:t> przypadku gminy możliwe jest testowanie jedynie modelu-standardu cis, jeśli ich działania będą skoncentrowane jedynie na działalności cis</a:t>
            </a:r>
          </a:p>
          <a:p>
            <a:pPr lvl="1" indent="-457200">
              <a:buFontTx/>
              <a:buChar char="-"/>
              <a:defRPr/>
            </a:pPr>
            <a:r>
              <a:rPr lang="pl-PL" sz="2700" dirty="0" smtClean="0">
                <a:solidFill>
                  <a:schemeClr val="tx1"/>
                </a:solidFill>
              </a:rPr>
              <a:t>w </a:t>
            </a:r>
            <a:r>
              <a:rPr lang="pl-PL" sz="2700" dirty="0">
                <a:solidFill>
                  <a:schemeClr val="tx1"/>
                </a:solidFill>
              </a:rPr>
              <a:t>przypadku powiatu, który zadeklaruje testowanie standardu usług w zakresie osób z niepełnosprawnością i standardu usług w zakresie rodziny z dziećmi nie jest on zobowiązany do testowania całego pakietu usług z danego zakresu tematycznego, przy zachowaniu zasady wyboru minimum dwóch usług</a:t>
            </a:r>
            <a:r>
              <a:rPr lang="pl-PL" sz="2700" dirty="0"/>
              <a:t>.</a:t>
            </a:r>
          </a:p>
          <a:p>
            <a:pPr marL="457200" indent="-457200">
              <a:buFontTx/>
              <a:buChar char="-"/>
              <a:defRPr/>
            </a:pP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dirty="0" smtClean="0"/>
              <a:t>Oferta </a:t>
            </a:r>
            <a:r>
              <a:rPr lang="pl-PL" sz="2800" dirty="0"/>
              <a:t>będzie podlegała ocenie komisji konkursowej zarówno pod względem formalnym, jak i </a:t>
            </a:r>
            <a:r>
              <a:rPr lang="pl-PL" sz="2800" dirty="0" smtClean="0"/>
              <a:t>merytorycznym.</a:t>
            </a:r>
            <a:r>
              <a:rPr lang="pl-PL" sz="2800" dirty="0"/>
              <a:t> </a:t>
            </a:r>
            <a:r>
              <a:rPr lang="pl-PL" sz="2800" dirty="0" smtClean="0"/>
              <a:t>Ocenie merytorycznej podlegać będą:</a:t>
            </a:r>
          </a:p>
          <a:p>
            <a:pPr>
              <a:defRPr/>
            </a:pPr>
            <a:r>
              <a:rPr lang="pl-PL" sz="2800" i="1" dirty="0" smtClean="0"/>
              <a:t>Potencjał gmin, powiatów, partnerstwa lokalnego</a:t>
            </a:r>
          </a:p>
          <a:p>
            <a:pPr>
              <a:defRPr/>
            </a:pPr>
            <a:r>
              <a:rPr lang="pl-PL" sz="2800" i="1" dirty="0" smtClean="0"/>
              <a:t>Uzasadnienie przystąpienia do konkursu</a:t>
            </a:r>
          </a:p>
          <a:p>
            <a:pPr>
              <a:defRPr/>
            </a:pPr>
            <a:r>
              <a:rPr lang="pl-PL" sz="2800" i="1" dirty="0" smtClean="0"/>
              <a:t>Cele jakie beneficjent zamierza osiągnąć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2800" i="1" dirty="0" smtClean="0"/>
              <a:t>Dodatkowo premiowane będzie powołanie partnerstwa lokalnego</a:t>
            </a:r>
          </a:p>
          <a:p>
            <a:pPr marL="0" indent="0">
              <a:buFont typeface="Arial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1052513"/>
            <a:ext cx="7772400" cy="4321175"/>
          </a:xfrm>
        </p:spPr>
        <p:txBody>
          <a:bodyPr anchor="t"/>
          <a:lstStyle/>
          <a:p>
            <a:pPr>
              <a:defRPr/>
            </a:pPr>
            <a:r>
              <a:rPr lang="pl-PL" sz="2700" dirty="0" smtClean="0">
                <a:solidFill>
                  <a:schemeClr val="tx1"/>
                </a:solidFill>
              </a:rPr>
              <a:t>Komisja konkursowa zostanie powołana przez Dyrektora Centrum Rozwoju Zasobów Ludzkich, w skład której wchodzić będą: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>
                <a:solidFill>
                  <a:schemeClr val="tx1"/>
                </a:solidFill>
              </a:rPr>
              <a:t>p</a:t>
            </a:r>
            <a:r>
              <a:rPr lang="pl-PL" sz="2700" i="1" dirty="0" smtClean="0">
                <a:solidFill>
                  <a:schemeClr val="tx1"/>
                </a:solidFill>
              </a:rPr>
              <a:t>racownicy organizatora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Przedstawiciele Partnerów Zadania 2 (WRZOS, CENTRUM, FORUM)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Przedstawiciele Departamentu Pomocy i Integracji Społecznej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Przedstawiciele Departamentu Wdrażania Europejskiego Funduszu Społecznego (w roli obserwatorów)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Eksperci zewnętrzni (wybrani w ramach konkursu)</a:t>
            </a:r>
            <a:endParaRPr lang="pl-PL" sz="27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96975"/>
            <a:ext cx="7772400" cy="4679950"/>
          </a:xfrm>
        </p:spPr>
        <p:txBody>
          <a:bodyPr anchor="t"/>
          <a:lstStyle/>
          <a:p>
            <a:pPr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Do I etapu zakwalifikowanych zostanie co najmniej 25 podmiotów.</a:t>
            </a:r>
          </a:p>
          <a:p>
            <a:pPr>
              <a:defRPr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Założenia wyboru:</a:t>
            </a:r>
          </a:p>
          <a:p>
            <a:pPr marL="457200" indent="-457200">
              <a:buFontTx/>
              <a:buChar char="-"/>
              <a:defRPr/>
            </a:pPr>
            <a:r>
              <a:rPr lang="pl-PL" sz="2800" i="1" dirty="0">
                <a:solidFill>
                  <a:schemeClr val="tx1"/>
                </a:solidFill>
              </a:rPr>
              <a:t>n</a:t>
            </a:r>
            <a:r>
              <a:rPr lang="pl-PL" sz="2800" i="1" dirty="0" smtClean="0">
                <a:solidFill>
                  <a:schemeClr val="tx1"/>
                </a:solidFill>
              </a:rPr>
              <a:t>ajwiększa liczba punktów,</a:t>
            </a:r>
          </a:p>
          <a:p>
            <a:pPr marL="457200" indent="-457200">
              <a:buFontTx/>
              <a:buChar char="-"/>
              <a:defRPr/>
            </a:pPr>
            <a:r>
              <a:rPr lang="pl-PL" sz="2800" i="1" dirty="0">
                <a:solidFill>
                  <a:schemeClr val="tx1"/>
                </a:solidFill>
              </a:rPr>
              <a:t>t</a:t>
            </a:r>
            <a:r>
              <a:rPr lang="pl-PL" sz="2800" i="1" dirty="0" smtClean="0">
                <a:solidFill>
                  <a:schemeClr val="tx1"/>
                </a:solidFill>
              </a:rPr>
              <a:t>estowanie wszystkich standardów</a:t>
            </a:r>
          </a:p>
          <a:p>
            <a:pPr marL="457200" indent="-457200">
              <a:buFontTx/>
              <a:buChar char="-"/>
              <a:defRPr/>
            </a:pPr>
            <a:r>
              <a:rPr lang="pl-PL" sz="2800" i="1" dirty="0">
                <a:solidFill>
                  <a:schemeClr val="tx1"/>
                </a:solidFill>
              </a:rPr>
              <a:t>w</a:t>
            </a:r>
            <a:r>
              <a:rPr lang="pl-PL" sz="2800" i="1" dirty="0" smtClean="0">
                <a:solidFill>
                  <a:schemeClr val="tx1"/>
                </a:solidFill>
              </a:rPr>
              <a:t> miarę możliwości zachowanie zasady różnorodności terytorialnej</a:t>
            </a:r>
            <a:endParaRPr lang="pl-PL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dirty="0" smtClean="0"/>
              <a:t>Zasady tworzenia partnerstw lokalnych: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800" i="1" dirty="0"/>
              <a:t>p</a:t>
            </a:r>
            <a:r>
              <a:rPr lang="pl-PL" sz="2800" i="1" dirty="0" smtClean="0"/>
              <a:t>artnerstwa lokalne powstaną na potrzeby realizacji pilotażowego wdrażania standardów usług i modeli instytucji</a:t>
            </a:r>
          </a:p>
          <a:p>
            <a:pPr>
              <a:defRPr/>
            </a:pPr>
            <a:r>
              <a:rPr lang="pl-PL" sz="2800" i="1" dirty="0"/>
              <a:t>p</a:t>
            </a:r>
            <a:r>
              <a:rPr lang="pl-PL" sz="2800" i="1" dirty="0" smtClean="0"/>
              <a:t>artnerstwo </a:t>
            </a:r>
            <a:r>
              <a:rPr lang="pl-PL" sz="2800" i="1" dirty="0"/>
              <a:t>lokalne musi składać się  co najmniej z dwóch podmiotów </a:t>
            </a:r>
            <a:r>
              <a:rPr lang="pl-PL" sz="2800" i="1" dirty="0" smtClean="0"/>
              <a:t>gminy, powiatu, </a:t>
            </a:r>
            <a:r>
              <a:rPr lang="pl-PL" sz="2800" i="1" dirty="0"/>
              <a:t>na terenie </a:t>
            </a:r>
            <a:r>
              <a:rPr lang="pl-PL" sz="2800" i="1" dirty="0" smtClean="0"/>
              <a:t>których </a:t>
            </a:r>
            <a:r>
              <a:rPr lang="pl-PL" sz="2800" i="1" dirty="0"/>
              <a:t>zawiązuje się partnerstwo lokalne oraz organizacji pozarządowej zajmującej się </a:t>
            </a:r>
            <a:r>
              <a:rPr lang="pl-PL" sz="2800" i="1" dirty="0" smtClean="0"/>
              <a:t>problematyką pomocy społecznej i wykluczenia społecznego lub prowadzi Centrum Integracji Społecznej</a:t>
            </a:r>
            <a:endParaRPr lang="pl-PL" sz="2800" i="1" dirty="0"/>
          </a:p>
          <a:p>
            <a:pPr>
              <a:defRPr/>
            </a:pPr>
            <a:endParaRPr lang="pl-PL" sz="2800" dirty="0" smtClean="0"/>
          </a:p>
          <a:p>
            <a:pPr>
              <a:defRPr/>
            </a:pPr>
            <a:endParaRPr lang="pl-PL" sz="2800" dirty="0" smtClean="0"/>
          </a:p>
          <a:p>
            <a:pPr marL="0" indent="0">
              <a:buFont typeface="Arial" charset="0"/>
              <a:buNone/>
              <a:defRPr/>
            </a:pPr>
            <a:endParaRPr lang="pl-PL" sz="2800" dirty="0" smtClean="0"/>
          </a:p>
          <a:p>
            <a:pPr marL="0" indent="0">
              <a:buFont typeface="Arial" charset="0"/>
              <a:buNone/>
              <a:defRPr/>
            </a:pP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25538"/>
            <a:ext cx="7772400" cy="4751387"/>
          </a:xfrm>
        </p:spPr>
        <p:txBody>
          <a:bodyPr anchor="t"/>
          <a:lstStyle/>
          <a:p>
            <a:pPr marL="342900" indent="-342900">
              <a:buFont typeface="Arial" charset="0"/>
              <a:buChar char="•"/>
            </a:pPr>
            <a:r>
              <a:rPr lang="pl-PL" sz="2800" i="1" smtClean="0">
                <a:solidFill>
                  <a:schemeClr val="tx1"/>
                </a:solidFill>
              </a:rPr>
              <a:t>liderem Partnerstwa Lokalnego będzie jednostka samorządu terytorialnego (gmina, powiat) 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800" i="1" smtClean="0">
                <a:solidFill>
                  <a:schemeClr val="tx1"/>
                </a:solidFill>
              </a:rPr>
              <a:t>siedzibą partnerstwa lokalnego będzie siedziba jego lidera</a:t>
            </a:r>
            <a:endParaRPr lang="pl-PL" sz="280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800" smtClean="0">
                <a:solidFill>
                  <a:schemeClr val="tx1"/>
                </a:solidFill>
              </a:rPr>
              <a:t>jednostka samorządu terytorialnego dokonuje wyboru partnerów spoza sektora finansów publicznych poprzez ogłoszenie konkursu 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800" smtClean="0">
                <a:solidFill>
                  <a:schemeClr val="tx1"/>
                </a:solidFill>
              </a:rPr>
              <a:t>do I etapu konkursu partnerstwa lokalne zobowiązane są do podpisania listu intencyjnego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dirty="0" smtClean="0"/>
              <a:t>Dokumenty niezbędne do I etapu konkursu:</a:t>
            </a:r>
            <a:r>
              <a:rPr lang="pl-PL" sz="2800" i="1" dirty="0" smtClean="0"/>
              <a:t> </a:t>
            </a:r>
          </a:p>
          <a:p>
            <a:pPr>
              <a:defRPr/>
            </a:pPr>
            <a:r>
              <a:rPr lang="pl-PL" sz="2800" i="1" dirty="0" smtClean="0"/>
              <a:t>Pełnomocnictwo do reprezentowania jednostki samorządu terytorialnego oraz składania oświadczeń i podpisywania dokumentów (jeśli dotyczy)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2800" dirty="0" smtClean="0"/>
              <a:t>W przypadku partnerstw lokalnych</a:t>
            </a:r>
          </a:p>
          <a:p>
            <a:pPr>
              <a:defRPr/>
            </a:pPr>
            <a:r>
              <a:rPr lang="pl-PL" sz="2800" i="1" dirty="0" smtClean="0"/>
              <a:t>List intencyjny </a:t>
            </a:r>
          </a:p>
          <a:p>
            <a:pPr>
              <a:defRPr/>
            </a:pPr>
            <a:r>
              <a:rPr lang="pl-PL" sz="2800" i="1" dirty="0" smtClean="0"/>
              <a:t>Oświadczenie osoby reprezentującej organizację pozarządową </a:t>
            </a:r>
          </a:p>
          <a:p>
            <a:pPr>
              <a:defRPr/>
            </a:pPr>
            <a:r>
              <a:rPr lang="pl-PL" sz="2800" i="1" dirty="0" smtClean="0"/>
              <a:t>Statut organizacji pozarządowej</a:t>
            </a:r>
          </a:p>
          <a:p>
            <a:pPr>
              <a:defRPr/>
            </a:pPr>
            <a:endParaRPr lang="pl-P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611188" y="1557338"/>
            <a:ext cx="7993062" cy="4537075"/>
          </a:xfrm>
        </p:spPr>
        <p:txBody>
          <a:bodyPr/>
          <a:lstStyle/>
          <a:p>
            <a:pPr marL="609600" indent="-609600" algn="ctr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400" b="1" dirty="0" smtClean="0">
                <a:solidFill>
                  <a:srgbClr val="595959"/>
                </a:solidFill>
              </a:rPr>
              <a:t>Organizator konkursu</a:t>
            </a:r>
            <a:r>
              <a:rPr lang="pl-PL" sz="2400" dirty="0" smtClean="0"/>
              <a:t> </a:t>
            </a:r>
          </a:p>
          <a:p>
            <a:pPr marL="609600" indent="-60960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800" dirty="0" smtClean="0"/>
              <a:t>	    </a:t>
            </a:r>
            <a:r>
              <a:rPr lang="pl-PL" dirty="0" smtClean="0"/>
              <a:t>Centrum Rozwoju Zasobów Ludzkich  </a:t>
            </a:r>
          </a:p>
          <a:p>
            <a:pPr marL="609600" indent="-609600" algn="ctr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800" dirty="0" smtClean="0"/>
              <a:t>pod nadzorem </a:t>
            </a:r>
          </a:p>
          <a:p>
            <a:pPr marL="609600" indent="-60960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dirty="0" smtClean="0"/>
              <a:t>	   </a:t>
            </a:r>
            <a:r>
              <a:rPr lang="pl-PL" sz="2800" dirty="0" smtClean="0"/>
              <a:t>Ministerstwa Pracy i Polityki Społecznej </a:t>
            </a:r>
          </a:p>
          <a:p>
            <a:pPr marL="0" indent="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400" dirty="0" smtClean="0"/>
              <a:t>             Departamentu Pomocy i Integracji  Społecznej, </a:t>
            </a:r>
          </a:p>
          <a:p>
            <a:pPr marL="0" indent="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800" dirty="0" smtClean="0"/>
              <a:t>	            </a:t>
            </a:r>
            <a:r>
              <a:rPr lang="pl-PL" sz="2400" dirty="0" smtClean="0"/>
              <a:t>Departamentu Wdrażania 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80400" cy="4105275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</a:pPr>
            <a:endParaRPr lang="pl-PL" sz="2800" b="1" smtClean="0">
              <a:solidFill>
                <a:srgbClr val="595959"/>
              </a:solidFill>
            </a:endParaRPr>
          </a:p>
          <a:p>
            <a:pPr marL="514350" indent="-51435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l-PL" sz="2800" smtClean="0"/>
              <a:t>Czas trwania działań w I etapie konkursu -  faza edukacyjno-informacyjna</a:t>
            </a:r>
          </a:p>
          <a:p>
            <a:pPr marL="514350" indent="-51435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l-PL" sz="2800" smtClean="0"/>
              <a:t> </a:t>
            </a:r>
            <a:r>
              <a:rPr lang="pl-PL" sz="2800" b="1" smtClean="0"/>
              <a:t>6 miesięcy</a:t>
            </a:r>
          </a:p>
          <a:p>
            <a:pPr marL="514350" indent="-514350" algn="ctr" eaLnBrk="1" hangingPunct="1">
              <a:lnSpc>
                <a:spcPct val="120000"/>
              </a:lnSpc>
              <a:buFont typeface="Arial" charset="0"/>
              <a:buNone/>
            </a:pPr>
            <a:endParaRPr lang="pl-PL" sz="2800" b="1" smtClean="0"/>
          </a:p>
          <a:p>
            <a:pPr marL="514350" indent="-514350" algn="ctr" eaLnBrk="1" hangingPunct="1">
              <a:spcAft>
                <a:spcPct val="20000"/>
              </a:spcAft>
              <a:buFont typeface="Arial" charset="0"/>
              <a:buNone/>
            </a:pPr>
            <a:r>
              <a:rPr lang="pl-PL" sz="2800" smtClean="0"/>
              <a:t>	Termin składania ofert w konkursie mija </a:t>
            </a:r>
          </a:p>
          <a:p>
            <a:pPr marL="514350" indent="-514350" algn="ctr" eaLnBrk="1" hangingPunct="1">
              <a:spcAft>
                <a:spcPct val="20000"/>
              </a:spcAft>
              <a:buFont typeface="Arial" charset="0"/>
              <a:buNone/>
            </a:pPr>
            <a:r>
              <a:rPr lang="pl-PL" sz="2800" b="1" smtClean="0"/>
              <a:t>3 stycznia 2012 roku </a:t>
            </a:r>
          </a:p>
          <a:p>
            <a:pPr marL="514350" indent="-514350" eaLnBrk="1" hangingPunct="1">
              <a:spcAft>
                <a:spcPct val="20000"/>
              </a:spcAft>
              <a:buFont typeface="Arial" charset="0"/>
              <a:buNone/>
            </a:pPr>
            <a:endParaRPr 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496300" cy="4105275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l-PL" sz="2800" b="1" dirty="0" smtClean="0">
                <a:solidFill>
                  <a:srgbClr val="595959"/>
                </a:solidFill>
              </a:rPr>
              <a:t>	Informacja o ogłoszeniu o konkursie </a:t>
            </a:r>
          </a:p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l-PL" sz="2400" b="1" dirty="0" smtClean="0">
              <a:solidFill>
                <a:srgbClr val="595959"/>
              </a:solidFill>
            </a:endParaRPr>
          </a:p>
          <a:p>
            <a:pPr marL="514350" indent="-514350" eaLnBrk="1" hangingPunct="1">
              <a:spcAft>
                <a:spcPct val="20000"/>
              </a:spcAft>
              <a:defRPr/>
            </a:pPr>
            <a:r>
              <a:rPr lang="pl-PL" sz="2800" dirty="0" smtClean="0"/>
              <a:t>na stronie internetowej CRZL: </a:t>
            </a:r>
            <a:r>
              <a:rPr lang="pl-PL" sz="2800" dirty="0" smtClean="0">
                <a:hlinkClick r:id="rId3"/>
              </a:rPr>
              <a:t>www.crzl.gov.pl</a:t>
            </a:r>
            <a:endParaRPr lang="pl-PL" sz="2800" dirty="0" smtClean="0"/>
          </a:p>
          <a:p>
            <a:pPr marL="514350" indent="-514350" eaLnBrk="1" hangingPunct="1">
              <a:spcAft>
                <a:spcPct val="20000"/>
              </a:spcAft>
              <a:defRPr/>
            </a:pPr>
            <a:r>
              <a:rPr lang="pl-PL" sz="2800" dirty="0"/>
              <a:t>n</a:t>
            </a:r>
            <a:r>
              <a:rPr lang="pl-PL" sz="2800" dirty="0" smtClean="0"/>
              <a:t>a stronie internetowej projektu: 								</a:t>
            </a:r>
            <a:r>
              <a:rPr lang="pl-PL" sz="2800" dirty="0" smtClean="0">
                <a:hlinkClick r:id="rId4"/>
              </a:rPr>
              <a:t>www.standardypomocy.pl</a:t>
            </a:r>
            <a:r>
              <a:rPr lang="pl-PL" sz="2800" dirty="0" smtClean="0"/>
              <a:t> </a:t>
            </a:r>
          </a:p>
          <a:p>
            <a:pPr marL="514350" indent="-514350" eaLnBrk="1" hangingPunct="1">
              <a:spcAft>
                <a:spcPct val="20000"/>
              </a:spcAft>
              <a:defRPr/>
            </a:pPr>
            <a:r>
              <a:rPr lang="pl-PL" sz="2800" dirty="0" smtClean="0"/>
              <a:t>na stronach internetowej WRZOS: </a:t>
            </a:r>
            <a:r>
              <a:rPr lang="pl-PL" sz="2800" dirty="0" smtClean="0">
                <a:hlinkClick r:id="rId5"/>
              </a:rPr>
              <a:t>www.wrzos.org.pl</a:t>
            </a:r>
            <a:r>
              <a:rPr lang="pl-PL" sz="2800" dirty="0" smtClean="0"/>
              <a:t> </a:t>
            </a:r>
          </a:p>
          <a:p>
            <a:pPr marL="0" indent="0" eaLnBrk="1" hangingPunct="1">
              <a:spcAft>
                <a:spcPct val="20000"/>
              </a:spcAft>
              <a:buFont typeface="Arial" pitchFamily="34" charset="0"/>
              <a:buNone/>
              <a:defRPr/>
            </a:pPr>
            <a:endParaRPr lang="pl-PL" sz="2800" dirty="0" smtClean="0"/>
          </a:p>
          <a:p>
            <a:pPr marL="514350" indent="-514350" eaLnBrk="1" hangingPunct="1">
              <a:spcAft>
                <a:spcPct val="20000"/>
              </a:spcAft>
              <a:buFont typeface="Arial" charset="0"/>
              <a:buNone/>
              <a:defRPr/>
            </a:pPr>
            <a:endParaRPr lang="pl-PL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Dziękuję za 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24300" y="-12700"/>
            <a:ext cx="4572000" cy="981075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70000"/>
              </a:lnSpc>
              <a:defRPr/>
            </a:pPr>
            <a:r>
              <a:rPr lang="pl-PL" sz="4000" b="1" dirty="0" smtClean="0">
                <a:solidFill>
                  <a:srgbClr val="595959"/>
                </a:solidFill>
              </a:rPr>
              <a:t/>
            </a:r>
            <a:br>
              <a:rPr lang="pl-PL" sz="4000" b="1" dirty="0" smtClean="0">
                <a:solidFill>
                  <a:srgbClr val="595959"/>
                </a:solidFill>
              </a:rPr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893175" cy="4105275"/>
          </a:xfrm>
        </p:spPr>
        <p:txBody>
          <a:bodyPr/>
          <a:lstStyle/>
          <a:p>
            <a:pPr marL="609600" indent="-609600" algn="ctr" eaLnBrk="1" hangingPunct="1">
              <a:lnSpc>
                <a:spcPct val="110000"/>
              </a:lnSpc>
              <a:buFont typeface="Arial" charset="0"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rgbClr val="595959"/>
                </a:solidFill>
              </a:rPr>
              <a:t>Przedmiot konkursu</a:t>
            </a:r>
            <a:r>
              <a:rPr lang="pl-PL" smtClean="0"/>
              <a:t> </a:t>
            </a:r>
          </a:p>
          <a:p>
            <a:pPr marL="609600" indent="-609600" algn="ctr" eaLnBrk="1" hangingPunct="1">
              <a:lnSpc>
                <a:spcPct val="110000"/>
              </a:lnSpc>
              <a:buFont typeface="Arial" charset="0"/>
              <a:buNone/>
            </a:pPr>
            <a:r>
              <a:rPr lang="pl-PL" smtClean="0"/>
              <a:t>	Przedmiotem konkursu jest wyłonienie gmin, powiatów, partnerstw lokalnych do pilotażowego wdrożenia standardów usług  i modeli instytucji</a:t>
            </a:r>
            <a:endParaRPr lang="pl-PL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l-PL" smtClean="0">
                <a:latin typeface="Times New Roman" pitchFamily="18" charset="0"/>
                <a:cs typeface="Times New Roman" pitchFamily="18" charset="0"/>
              </a:rPr>
              <a:t>W konkursie do pilotażu mogą wziąć udział gminy, powiaty i partnerstwa lokalne z terenu całej Polski.</a:t>
            </a:r>
            <a:endParaRPr lang="pl-PL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smtClean="0"/>
          </a:p>
        </p:txBody>
      </p:sp>
      <p:sp>
        <p:nvSpPr>
          <p:cNvPr id="512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1989138"/>
            <a:ext cx="381635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07375" cy="4751387"/>
          </a:xfrm>
        </p:spPr>
        <p:txBody>
          <a:bodyPr/>
          <a:lstStyle/>
          <a:p>
            <a:pPr marL="514350" indent="-51435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800" dirty="0" smtClean="0"/>
              <a:t>Standardy usług będą testowane w niżej wymienionych zakresach tematycznych: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Pomoc osobom dotkniętym przemocą w rodzinie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standard praca socjalnej z rodziną dotkniętą przemocą w rodzinie 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interwencji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kryzysowej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Pomoc rodzinie z dziećmi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- standard pracy socjalnej z rodziną z dziećmi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- standard specjalistycznego poradnictwa dla rodzin                  	z dziećmi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l-PL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Font typeface="Arial" pitchFamily="34" charset="0"/>
              <a:buNone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8424862" cy="4535488"/>
          </a:xfrm>
        </p:spPr>
        <p:txBody>
          <a:bodyPr anchor="t"/>
          <a:lstStyle/>
          <a:p>
            <a:pPr algn="l">
              <a:spcBef>
                <a:spcPts val="675"/>
              </a:spcBef>
            </a:pPr>
            <a:r>
              <a:rPr lang="pl-PL" sz="2800" b="1" i="1" smtClean="0">
                <a:latin typeface="Times New Roman" pitchFamily="18" charset="0"/>
                <a:cs typeface="Times New Roman" pitchFamily="18" charset="0"/>
              </a:rPr>
              <a:t>Pomoc osobom starszym</a:t>
            </a:r>
            <a:br>
              <a:rPr lang="pl-PL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>- standard pracy socjalnej z osobą starszą</a:t>
            </a:r>
            <a:br>
              <a:rPr lang="pl-PL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>- standard usług opiekuńczych dla osób starszych       świadczonych w miejscu zamieszkania</a:t>
            </a:r>
            <a:br>
              <a:rPr lang="pl-PL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smtClean="0">
                <a:latin typeface="Times New Roman" pitchFamily="18" charset="0"/>
                <a:cs typeface="Times New Roman" pitchFamily="18" charset="0"/>
              </a:rPr>
              <a:t>Pomoc osobom pozostającym bez pracy</a:t>
            </a:r>
            <a:br>
              <a:rPr lang="pl-PL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>- standard  pracy socjalnej z osobą pozostającą bez pracy</a:t>
            </a:r>
            <a:br>
              <a:rPr lang="pl-PL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>- standard klubu integracji społecznej, ze szczególnym uwzględnieniem treningu pracy</a:t>
            </a:r>
            <a:r>
              <a:rPr lang="pl-PL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i="1" smtClean="0">
                <a:latin typeface="Times New Roman" pitchFamily="18" charset="0"/>
                <a:cs typeface="Times New Roman" pitchFamily="18" charset="0"/>
              </a:rPr>
            </a:br>
            <a:endParaRPr lang="pl-PL" sz="28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2800" b="1" i="1" smtClean="0">
                <a:latin typeface="Times New Roman" pitchFamily="18" charset="0"/>
                <a:cs typeface="Times New Roman" pitchFamily="18" charset="0"/>
              </a:rPr>
              <a:t>Pomoc osobom niepełnosprawnym</a:t>
            </a:r>
          </a:p>
          <a:p>
            <a:pPr marL="0" indent="0">
              <a:buFont typeface="Arial" charset="0"/>
              <a:buNone/>
            </a:pP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>- standard pracy socjalnej z osobą niepełnosprawną i jej rodziną, z uwzględnieniem osób z zaburzeniami psychicznymi</a:t>
            </a:r>
            <a:br>
              <a:rPr lang="pl-PL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i="1" smtClean="0">
                <a:latin typeface="Times New Roman" pitchFamily="18" charset="0"/>
                <a:cs typeface="Times New Roman" pitchFamily="18" charset="0"/>
              </a:rPr>
              <a:t>- standard poradnictwa specjalistycznego dla osób z niepełnosprawnością i ich rodzin z uwzględnieniem osób z zaburzeniami psychicznymi</a:t>
            </a:r>
            <a:endParaRPr lang="pl-PL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96975"/>
            <a:ext cx="7772400" cy="4535488"/>
          </a:xfrm>
        </p:spPr>
        <p:txBody>
          <a:bodyPr anchor="t"/>
          <a:lstStyle/>
          <a:p>
            <a:pPr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Modele instytucji to:</a:t>
            </a:r>
          </a:p>
          <a:p>
            <a:pPr>
              <a:buFont typeface="Arial" pitchFamily="34" charset="0"/>
              <a:buNone/>
              <a:defRPr/>
            </a:pPr>
            <a:r>
              <a:rPr lang="pl-PL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realizacji usług o określonym standardzie w gminie</a:t>
            </a:r>
          </a:p>
          <a:p>
            <a:pPr>
              <a:buFont typeface="Arial" pitchFamily="34" charset="0"/>
              <a:buNone/>
              <a:defRPr/>
            </a:pPr>
            <a:r>
              <a:rPr lang="pl-PL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realizacji usług o określonym standardzie w powiecie</a:t>
            </a:r>
          </a:p>
          <a:p>
            <a:pPr>
              <a:defRPr/>
            </a:pPr>
            <a:r>
              <a:rPr lang="pl-PL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realizacji usług o określonym standardzie w </a:t>
            </a:r>
            <a:r>
              <a:rPr lang="pl-PL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mieście na prawach powiatu</a:t>
            </a:r>
          </a:p>
          <a:p>
            <a:pPr>
              <a:defRPr/>
            </a:pPr>
            <a:r>
              <a:rPr lang="pl-PL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– standard centrum integracji społecznej</a:t>
            </a:r>
            <a:endParaRPr lang="pl-PL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dirty="0" smtClean="0">
                <a:solidFill>
                  <a:srgbClr val="000000"/>
                </a:solidFill>
              </a:rPr>
              <a:t>Przetestowanie standardów i modeli pozwoli na wypracowanie </a:t>
            </a:r>
            <a:r>
              <a:rPr lang="pl-P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ostatecznego kształtu standardów usług i modeli instytucji </a:t>
            </a:r>
            <a:r>
              <a:rPr lang="pl-PL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pomocy i integracji społecznej </a:t>
            </a:r>
            <a:r>
              <a:rPr lang="pl-PL" dirty="0" smtClean="0">
                <a:solidFill>
                  <a:srgbClr val="000000"/>
                </a:solidFill>
              </a:rPr>
              <a:t>oraz  przygotowanie odpowiednich rozwiązań systemowych, programowych i legislacyjnych umożliwiających ich wdrożenie w całej Polsce.</a:t>
            </a:r>
          </a:p>
          <a:p>
            <a:pPr marL="0" indent="0">
              <a:buFont typeface="Arial" charset="0"/>
              <a:buNone/>
              <a:defRPr/>
            </a:pPr>
            <a:endParaRPr lang="pl-PL" sz="2400" dirty="0" smtClean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y w Pomoc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Standardy w Pomocy</Template>
  <TotalTime>1680</TotalTime>
  <Words>729</Words>
  <Application>Microsoft Office PowerPoint</Application>
  <PresentationFormat>Pokaz na ekranie (4:3)</PresentationFormat>
  <Paragraphs>108</Paragraphs>
  <Slides>22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Calibri</vt:lpstr>
      <vt:lpstr>Arial</vt:lpstr>
      <vt:lpstr>Times New Roman</vt:lpstr>
      <vt:lpstr>Standardy w Pomocy</vt:lpstr>
      <vt:lpstr>„TWORZENIE I ROZWIJANIE STANDARDÓW USŁUG POMOCY I INTEGRACJI SPOŁECZNEJ” </vt:lpstr>
      <vt:lpstr>Slajd 2</vt:lpstr>
      <vt:lpstr>  </vt:lpstr>
      <vt:lpstr>Slajd 4</vt:lpstr>
      <vt:lpstr>Slajd 5</vt:lpstr>
      <vt:lpstr>Pomoc osobom starszym - standard pracy socjalnej z osobą starszą - standard usług opiekuńczych dla osób starszych       świadczonych w miejscu zamieszkania  Pomoc osobom pozostającym bez pracy - standard  pracy socjalnej z osobą pozostającą bez pracy - standard klubu integracji społecznej, ze szczególnym uwzględnieniem treningu pracy </vt:lpstr>
      <vt:lpstr>Slajd 7</vt:lpstr>
      <vt:lpstr>Slajd 8</vt:lpstr>
      <vt:lpstr>Slajd 9</vt:lpstr>
      <vt:lpstr>   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Denako</dc:creator>
  <cp:lastModifiedBy>Katarzyna Gierczycka</cp:lastModifiedBy>
  <cp:revision>235</cp:revision>
  <dcterms:created xsi:type="dcterms:W3CDTF">2011-02-02T12:36:13Z</dcterms:created>
  <dcterms:modified xsi:type="dcterms:W3CDTF">2011-12-19T10:28:10Z</dcterms:modified>
</cp:coreProperties>
</file>