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3" autoAdjust="0"/>
  </p:normalViewPr>
  <p:slideViewPr>
    <p:cSldViewPr>
      <p:cViewPr>
        <p:scale>
          <a:sx n="75" d="100"/>
          <a:sy n="75" d="100"/>
        </p:scale>
        <p:origin x="-37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38CA-78B3-48F5-B15E-201326F540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BC87-5B34-4A54-9E12-1C9E097A3C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E19B-D228-4E46-A676-01AAF77BB6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FB24-C35C-4371-B9EE-2A7E24E93B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8AB6-2040-46CA-BD94-4E44AAA082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251C-799C-40E1-A6A5-AD36695F52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EBD6-C9F5-4231-9D7D-FE8043DBA5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4159-1A7C-44F3-89E6-935C487216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DFBF5-480A-4358-A392-21BDEAAEE7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8160-D4BB-4106-AD74-24E3701236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878A1-BDD8-405A-882E-F5832E3A8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9BB9-790E-4350-A83E-53F3037826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B9DE58-F71B-476B-A45C-AA2388C956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6413"/>
          </a:xfrm>
        </p:spPr>
      </p:pic>
      <p:sp>
        <p:nvSpPr>
          <p:cNvPr id="14338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Model realizacji usług o określonym standardzie w powiecie</a:t>
            </a:r>
            <a:r>
              <a:rPr lang="pl-PL" sz="4000" smtClean="0"/>
              <a:t> </a:t>
            </a:r>
          </a:p>
        </p:txBody>
      </p:sp>
      <p:sp>
        <p:nvSpPr>
          <p:cNvPr id="14339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 sz="1400" smtClean="0"/>
          </a:p>
          <a:p>
            <a:endParaRPr lang="pl-PL" sz="1400" b="1" smtClean="0"/>
          </a:p>
          <a:p>
            <a:r>
              <a:rPr lang="pl-PL" sz="1400" b="1" smtClean="0"/>
              <a:t>Przygotowała: Katarzyna Misiuna</a:t>
            </a:r>
          </a:p>
          <a:p>
            <a:r>
              <a:rPr lang="pl-PL" sz="1400" b="1" smtClean="0"/>
              <a:t>Warszawa 29 listopada 2011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1400" b="1" smtClean="0"/>
              <a:t>Przykładowy schemat organizacyjny dla dużego pcpr-u, uwzględniający stanowiska kluczowe z punktu widzenia wdrażania modelu realizacji usług.</a:t>
            </a:r>
            <a:endParaRPr lang="pl-PL" smtClean="0"/>
          </a:p>
        </p:txBody>
      </p:sp>
      <p:sp>
        <p:nvSpPr>
          <p:cNvPr id="23555" name="Rectangle 62"/>
          <p:cNvSpPr>
            <a:spLocks noChangeArrowheads="1"/>
          </p:cNvSpPr>
          <p:nvPr/>
        </p:nvSpPr>
        <p:spPr bwMode="auto">
          <a:xfrm>
            <a:off x="163513" y="1046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grpSp>
        <p:nvGrpSpPr>
          <p:cNvPr id="23556" name="Grupa 709"/>
          <p:cNvGrpSpPr>
            <a:grpSpLocks/>
          </p:cNvGrpSpPr>
          <p:nvPr/>
        </p:nvGrpSpPr>
        <p:grpSpPr bwMode="auto">
          <a:xfrm>
            <a:off x="1042988" y="1773238"/>
            <a:ext cx="6408737" cy="4392612"/>
            <a:chOff x="0" y="0"/>
            <a:chExt cx="56120" cy="47674"/>
          </a:xfrm>
        </p:grpSpPr>
        <p:sp>
          <p:nvSpPr>
            <p:cNvPr id="23558" name="AutoShape 25"/>
            <p:cNvSpPr>
              <a:spLocks noChangeArrowheads="1"/>
            </p:cNvSpPr>
            <p:nvPr/>
          </p:nvSpPr>
          <p:spPr bwMode="auto">
            <a:xfrm>
              <a:off x="30712" y="14239"/>
              <a:ext cx="908" cy="2304"/>
            </a:xfrm>
            <a:prstGeom prst="downArrow">
              <a:avLst>
                <a:gd name="adj1" fmla="val 50000"/>
                <a:gd name="adj2" fmla="val 105233"/>
              </a:avLst>
            </a:prstGeom>
            <a:solidFill>
              <a:srgbClr val="C6D9F1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59" name="AutoShape 4"/>
            <p:cNvSpPr>
              <a:spLocks noChangeArrowheads="1"/>
            </p:cNvSpPr>
            <p:nvPr/>
          </p:nvSpPr>
          <p:spPr bwMode="auto">
            <a:xfrm flipH="1">
              <a:off x="6282" y="21568"/>
              <a:ext cx="1000" cy="2443"/>
            </a:xfrm>
            <a:prstGeom prst="upDownArrow">
              <a:avLst>
                <a:gd name="adj1" fmla="val 50000"/>
                <a:gd name="adj2" fmla="val 95809"/>
              </a:avLst>
            </a:prstGeom>
            <a:solidFill>
              <a:srgbClr val="558ED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0" name="AutoShape 24"/>
            <p:cNvSpPr>
              <a:spLocks noChangeArrowheads="1"/>
            </p:cNvSpPr>
            <p:nvPr/>
          </p:nvSpPr>
          <p:spPr bwMode="auto">
            <a:xfrm>
              <a:off x="10609" y="14379"/>
              <a:ext cx="908" cy="2303"/>
            </a:xfrm>
            <a:prstGeom prst="downArrow">
              <a:avLst>
                <a:gd name="adj1" fmla="val 50000"/>
                <a:gd name="adj2" fmla="val 105188"/>
              </a:avLst>
            </a:prstGeom>
            <a:solidFill>
              <a:srgbClr val="C6D9F1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1" name="AutoShape 25"/>
            <p:cNvSpPr>
              <a:spLocks noChangeArrowheads="1"/>
            </p:cNvSpPr>
            <p:nvPr/>
          </p:nvSpPr>
          <p:spPr bwMode="auto">
            <a:xfrm>
              <a:off x="15914" y="14448"/>
              <a:ext cx="908" cy="2304"/>
            </a:xfrm>
            <a:prstGeom prst="downArrow">
              <a:avLst>
                <a:gd name="adj1" fmla="val 50000"/>
                <a:gd name="adj2" fmla="val 105233"/>
              </a:avLst>
            </a:prstGeom>
            <a:solidFill>
              <a:srgbClr val="C6D9F1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2" name="Oval 35"/>
            <p:cNvSpPr>
              <a:spLocks noChangeArrowheads="1"/>
            </p:cNvSpPr>
            <p:nvPr/>
          </p:nvSpPr>
          <p:spPr bwMode="auto">
            <a:xfrm>
              <a:off x="3141" y="38321"/>
              <a:ext cx="11855" cy="659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specjalistów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63" name="AutoShape 37"/>
            <p:cNvSpPr>
              <a:spLocks noChangeArrowheads="1"/>
            </p:cNvSpPr>
            <p:nvPr/>
          </p:nvSpPr>
          <p:spPr bwMode="auto">
            <a:xfrm>
              <a:off x="1884" y="11377"/>
              <a:ext cx="20431" cy="30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Organizator pieczy zastępczej</a:t>
              </a:r>
              <a:endParaRPr lang="pl-PL" sz="1000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64" name="AutoShape 38"/>
            <p:cNvSpPr>
              <a:spLocks noChangeArrowheads="1"/>
            </p:cNvSpPr>
            <p:nvPr/>
          </p:nvSpPr>
          <p:spPr bwMode="auto">
            <a:xfrm>
              <a:off x="14797" y="558"/>
              <a:ext cx="24508" cy="814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E36C0A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2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Powiatowe centrum pomocy rodzinie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65" name="AutoShape 39"/>
            <p:cNvSpPr>
              <a:spLocks noChangeArrowheads="1"/>
            </p:cNvSpPr>
            <p:nvPr/>
          </p:nvSpPr>
          <p:spPr bwMode="auto">
            <a:xfrm>
              <a:off x="16891" y="8445"/>
              <a:ext cx="908" cy="2862"/>
            </a:xfrm>
            <a:prstGeom prst="upDownArrow">
              <a:avLst>
                <a:gd name="adj1" fmla="val 50000"/>
                <a:gd name="adj2" fmla="val 63054"/>
              </a:avLst>
            </a:prstGeom>
            <a:solidFill>
              <a:srgbClr val="C6D9F1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6" name="AutoShape 39"/>
            <p:cNvSpPr>
              <a:spLocks noChangeArrowheads="1"/>
            </p:cNvSpPr>
            <p:nvPr/>
          </p:nvSpPr>
          <p:spPr bwMode="auto">
            <a:xfrm>
              <a:off x="50257" y="9213"/>
              <a:ext cx="907" cy="2862"/>
            </a:xfrm>
            <a:prstGeom prst="upDownArrow">
              <a:avLst>
                <a:gd name="adj1" fmla="val 50000"/>
                <a:gd name="adj2" fmla="val 63124"/>
              </a:avLst>
            </a:prstGeom>
            <a:solidFill>
              <a:srgbClr val="C6D9F1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7" name="AutoShape 37"/>
            <p:cNvSpPr>
              <a:spLocks noChangeArrowheads="1"/>
            </p:cNvSpPr>
            <p:nvPr/>
          </p:nvSpPr>
          <p:spPr bwMode="auto">
            <a:xfrm>
              <a:off x="907" y="16612"/>
              <a:ext cx="11286" cy="48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ds. pieczy zastępczej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68" name="AutoShape 4"/>
            <p:cNvSpPr>
              <a:spLocks noChangeArrowheads="1"/>
            </p:cNvSpPr>
            <p:nvPr/>
          </p:nvSpPr>
          <p:spPr bwMode="auto">
            <a:xfrm>
              <a:off x="37413" y="35877"/>
              <a:ext cx="667" cy="2444"/>
            </a:xfrm>
            <a:prstGeom prst="upDownArrow">
              <a:avLst>
                <a:gd name="adj1" fmla="val 50000"/>
                <a:gd name="adj2" fmla="val 95760"/>
              </a:avLst>
            </a:prstGeom>
            <a:solidFill>
              <a:srgbClr val="558ED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69" name="AutoShape 37"/>
            <p:cNvSpPr>
              <a:spLocks noChangeArrowheads="1"/>
            </p:cNvSpPr>
            <p:nvPr/>
          </p:nvSpPr>
          <p:spPr bwMode="auto">
            <a:xfrm>
              <a:off x="12913" y="16682"/>
              <a:ext cx="9775" cy="48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ds. świadczeń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0" name="AutoShape 4"/>
            <p:cNvSpPr>
              <a:spLocks noChangeArrowheads="1"/>
            </p:cNvSpPr>
            <p:nvPr/>
          </p:nvSpPr>
          <p:spPr bwMode="auto">
            <a:xfrm flipH="1">
              <a:off x="16333" y="21568"/>
              <a:ext cx="750" cy="2443"/>
            </a:xfrm>
            <a:prstGeom prst="upDownArrow">
              <a:avLst>
                <a:gd name="adj1" fmla="val 50000"/>
                <a:gd name="adj2" fmla="val 95835"/>
              </a:avLst>
            </a:prstGeom>
            <a:solidFill>
              <a:srgbClr val="558ED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1" name="AutoShape 37"/>
            <p:cNvSpPr>
              <a:spLocks noChangeArrowheads="1"/>
            </p:cNvSpPr>
            <p:nvPr/>
          </p:nvSpPr>
          <p:spPr bwMode="auto">
            <a:xfrm>
              <a:off x="27920" y="11238"/>
              <a:ext cx="25912" cy="307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Organizator usług pomocy społecznej </a:t>
              </a:r>
              <a:endParaRPr lang="pl-PL" sz="1000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2" name="AutoShape 37"/>
            <p:cNvSpPr>
              <a:spLocks noChangeArrowheads="1"/>
            </p:cNvSpPr>
            <p:nvPr/>
          </p:nvSpPr>
          <p:spPr bwMode="auto">
            <a:xfrm>
              <a:off x="23383" y="16752"/>
              <a:ext cx="11925" cy="47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ds. osób niepełnosprawnych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3" name="Oval 35"/>
            <p:cNvSpPr>
              <a:spLocks noChangeArrowheads="1"/>
            </p:cNvSpPr>
            <p:nvPr/>
          </p:nvSpPr>
          <p:spPr bwMode="auto">
            <a:xfrm>
              <a:off x="18288" y="37832"/>
              <a:ext cx="11425" cy="678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specjalistów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4" name="AutoShape 4"/>
            <p:cNvSpPr>
              <a:spLocks noChangeArrowheads="1"/>
            </p:cNvSpPr>
            <p:nvPr/>
          </p:nvSpPr>
          <p:spPr bwMode="auto">
            <a:xfrm>
              <a:off x="27641" y="21568"/>
              <a:ext cx="666" cy="2443"/>
            </a:xfrm>
            <a:prstGeom prst="upDownArrow">
              <a:avLst>
                <a:gd name="adj1" fmla="val 50000"/>
                <a:gd name="adj2" fmla="val 95865"/>
              </a:avLst>
            </a:prstGeom>
            <a:solidFill>
              <a:srgbClr val="558ED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5" name="AutoShape 37"/>
            <p:cNvSpPr>
              <a:spLocks noChangeArrowheads="1"/>
            </p:cNvSpPr>
            <p:nvPr/>
          </p:nvSpPr>
          <p:spPr bwMode="auto">
            <a:xfrm>
              <a:off x="35738" y="17031"/>
              <a:ext cx="8399" cy="953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ds. interwencji kryzysowej i rodzin z dziećmi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6" name="AutoShape 37"/>
            <p:cNvSpPr>
              <a:spLocks noChangeArrowheads="1"/>
            </p:cNvSpPr>
            <p:nvPr/>
          </p:nvSpPr>
          <p:spPr bwMode="auto">
            <a:xfrm>
              <a:off x="46697" y="0"/>
              <a:ext cx="8501" cy="91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ds. innych usług pomocy społecznej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7" name="AutoShape 4"/>
            <p:cNvSpPr>
              <a:spLocks noChangeArrowheads="1"/>
            </p:cNvSpPr>
            <p:nvPr/>
          </p:nvSpPr>
          <p:spPr bwMode="auto">
            <a:xfrm>
              <a:off x="38879" y="26245"/>
              <a:ext cx="660" cy="2438"/>
            </a:xfrm>
            <a:prstGeom prst="upDownArrow">
              <a:avLst>
                <a:gd name="adj1" fmla="val 50000"/>
                <a:gd name="adj2" fmla="val 95854"/>
              </a:avLst>
            </a:prstGeom>
            <a:solidFill>
              <a:srgbClr val="558ED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78" name="Oval 35"/>
            <p:cNvSpPr>
              <a:spLocks noChangeArrowheads="1"/>
            </p:cNvSpPr>
            <p:nvPr/>
          </p:nvSpPr>
          <p:spPr bwMode="auto">
            <a:xfrm>
              <a:off x="30642" y="38321"/>
              <a:ext cx="11423" cy="659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specjalistów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79" name="AutoShape 25"/>
            <p:cNvSpPr>
              <a:spLocks noChangeArrowheads="1"/>
            </p:cNvSpPr>
            <p:nvPr/>
          </p:nvSpPr>
          <p:spPr bwMode="auto">
            <a:xfrm>
              <a:off x="49698" y="14239"/>
              <a:ext cx="902" cy="2781"/>
            </a:xfrm>
            <a:prstGeom prst="downArrow">
              <a:avLst>
                <a:gd name="adj1" fmla="val 50000"/>
                <a:gd name="adj2" fmla="val 105212"/>
              </a:avLst>
            </a:prstGeom>
            <a:solidFill>
              <a:srgbClr val="C6D9F1"/>
            </a:solidFill>
            <a:ln w="19050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0" name="AutoShape 39"/>
            <p:cNvSpPr>
              <a:spLocks noChangeArrowheads="1"/>
            </p:cNvSpPr>
            <p:nvPr/>
          </p:nvSpPr>
          <p:spPr bwMode="auto">
            <a:xfrm>
              <a:off x="33923" y="8445"/>
              <a:ext cx="902" cy="2858"/>
            </a:xfrm>
            <a:prstGeom prst="upDownArrow">
              <a:avLst>
                <a:gd name="adj1" fmla="val 50000"/>
                <a:gd name="adj2" fmla="val 63062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1" name="AutoShape 37"/>
            <p:cNvSpPr>
              <a:spLocks noChangeArrowheads="1"/>
            </p:cNvSpPr>
            <p:nvPr/>
          </p:nvSpPr>
          <p:spPr bwMode="auto">
            <a:xfrm>
              <a:off x="44603" y="17031"/>
              <a:ext cx="8394" cy="87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ds. rodziny z dziećmi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82" name="AutoShape 25"/>
            <p:cNvSpPr>
              <a:spLocks noChangeArrowheads="1"/>
            </p:cNvSpPr>
            <p:nvPr/>
          </p:nvSpPr>
          <p:spPr bwMode="auto">
            <a:xfrm>
              <a:off x="39926" y="14448"/>
              <a:ext cx="895" cy="2775"/>
            </a:xfrm>
            <a:prstGeom prst="downArrow">
              <a:avLst>
                <a:gd name="adj1" fmla="val 50000"/>
                <a:gd name="adj2" fmla="val 105290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3" name="Prostokąt 22"/>
            <p:cNvSpPr>
              <a:spLocks noChangeArrowheads="1"/>
            </p:cNvSpPr>
            <p:nvPr/>
          </p:nvSpPr>
          <p:spPr bwMode="auto">
            <a:xfrm>
              <a:off x="2861" y="23104"/>
              <a:ext cx="8376" cy="929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8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koordynatorzy pieczy zastępczej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84" name="Prostokąt 24"/>
            <p:cNvSpPr>
              <a:spLocks noChangeArrowheads="1"/>
            </p:cNvSpPr>
            <p:nvPr/>
          </p:nvSpPr>
          <p:spPr bwMode="auto">
            <a:xfrm>
              <a:off x="12145" y="23243"/>
              <a:ext cx="7747" cy="544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8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pracownik ds. świadczeń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85" name="Prostokąt 27"/>
            <p:cNvSpPr>
              <a:spLocks noChangeArrowheads="1"/>
            </p:cNvSpPr>
            <p:nvPr/>
          </p:nvSpPr>
          <p:spPr bwMode="auto">
            <a:xfrm>
              <a:off x="44184" y="28269"/>
              <a:ext cx="9696" cy="760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800" b="1">
                  <a:solidFill>
                    <a:srgbClr val="1F497D"/>
                  </a:solidFill>
                  <a:latin typeface="Times New Roman" pitchFamily="18" charset="0"/>
                  <a:ea typeface="Times New Roman" pitchFamily="18" charset="0"/>
                  <a:cs typeface="Calibri" pitchFamily="34" charset="0"/>
                </a:rPr>
                <a:t>Koordynator ds. poradnictwa specjalistycznego dlarodzin z dziećmi</a:t>
              </a:r>
              <a:endParaRPr lang="pl-PL" sz="800">
                <a:latin typeface="Times New Roman" pitchFamily="18" charset="0"/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86" name="Prostokąt 28"/>
            <p:cNvSpPr>
              <a:spLocks noChangeArrowheads="1"/>
            </p:cNvSpPr>
            <p:nvPr/>
          </p:nvSpPr>
          <p:spPr bwMode="auto">
            <a:xfrm>
              <a:off x="34342" y="28688"/>
              <a:ext cx="8376" cy="718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  <a:ea typeface="Times New Roman" pitchFamily="18" charset="0"/>
                  <a:cs typeface="Calibri" pitchFamily="34" charset="0"/>
                </a:rPr>
                <a:t>koordynator ds. interwencji kryzysowej </a:t>
              </a:r>
              <a:endParaRPr lang="pl-PL" sz="1000">
                <a:latin typeface="Times New Roman" pitchFamily="18" charset="0"/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87" name="Prostokąt 29"/>
            <p:cNvSpPr>
              <a:spLocks noChangeArrowheads="1"/>
            </p:cNvSpPr>
            <p:nvPr/>
          </p:nvSpPr>
          <p:spPr bwMode="auto">
            <a:xfrm>
              <a:off x="22545" y="23243"/>
              <a:ext cx="10694" cy="865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8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koordynator ds. poradnictwa specjalistycznego dla osób niepełnosprawnych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88" name="AutoShape 4"/>
            <p:cNvSpPr>
              <a:spLocks noChangeArrowheads="1"/>
            </p:cNvSpPr>
            <p:nvPr/>
          </p:nvSpPr>
          <p:spPr bwMode="auto">
            <a:xfrm>
              <a:off x="48512" y="25826"/>
              <a:ext cx="654" cy="2432"/>
            </a:xfrm>
            <a:prstGeom prst="upDownArrow">
              <a:avLst>
                <a:gd name="adj1" fmla="val 50000"/>
                <a:gd name="adj2" fmla="val 95807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89" name="Oval 35"/>
            <p:cNvSpPr>
              <a:spLocks noChangeArrowheads="1"/>
            </p:cNvSpPr>
            <p:nvPr/>
          </p:nvSpPr>
          <p:spPr bwMode="auto">
            <a:xfrm>
              <a:off x="42648" y="38739"/>
              <a:ext cx="11418" cy="6167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ea typeface="Times New Roman" pitchFamily="18" charset="0"/>
                  <a:cs typeface="Calibri" pitchFamily="34" charset="0"/>
                </a:rPr>
                <a:t>zespół specjalistów</a:t>
              </a:r>
              <a:endParaRPr lang="pl-PL"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23590" name="AutoShape 4"/>
            <p:cNvSpPr>
              <a:spLocks noChangeArrowheads="1"/>
            </p:cNvSpPr>
            <p:nvPr/>
          </p:nvSpPr>
          <p:spPr bwMode="auto">
            <a:xfrm flipH="1">
              <a:off x="9911" y="32527"/>
              <a:ext cx="534" cy="5817"/>
            </a:xfrm>
            <a:prstGeom prst="upDownArrow">
              <a:avLst>
                <a:gd name="adj1" fmla="val 50000"/>
                <a:gd name="adj2" fmla="val 95719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1" name="AutoShape 4"/>
            <p:cNvSpPr>
              <a:spLocks noChangeArrowheads="1"/>
            </p:cNvSpPr>
            <p:nvPr/>
          </p:nvSpPr>
          <p:spPr bwMode="auto">
            <a:xfrm>
              <a:off x="48861" y="35877"/>
              <a:ext cx="660" cy="2870"/>
            </a:xfrm>
            <a:prstGeom prst="upDownArrow">
              <a:avLst>
                <a:gd name="adj1" fmla="val 50000"/>
                <a:gd name="adj2" fmla="val 95888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2" name="AutoShape 4"/>
            <p:cNvSpPr>
              <a:spLocks noChangeArrowheads="1"/>
            </p:cNvSpPr>
            <p:nvPr/>
          </p:nvSpPr>
          <p:spPr bwMode="auto">
            <a:xfrm flipH="1">
              <a:off x="25826" y="32038"/>
              <a:ext cx="533" cy="5817"/>
            </a:xfrm>
            <a:prstGeom prst="upDownArrow">
              <a:avLst>
                <a:gd name="adj1" fmla="val 50000"/>
                <a:gd name="adj2" fmla="val 95899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3593" name="Elipsa 704"/>
            <p:cNvSpPr>
              <a:spLocks noChangeArrowheads="1"/>
            </p:cNvSpPr>
            <p:nvPr/>
          </p:nvSpPr>
          <p:spPr bwMode="auto">
            <a:xfrm>
              <a:off x="0" y="35877"/>
              <a:ext cx="56120" cy="1179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endParaRPr lang="pl-PL"/>
            </a:p>
          </p:txBody>
        </p:sp>
      </p:grpSp>
      <p:sp>
        <p:nvSpPr>
          <p:cNvPr id="23557" name="Rectangle 81"/>
          <p:cNvSpPr>
            <a:spLocks noChangeArrowheads="1"/>
          </p:cNvSpPr>
          <p:nvPr/>
        </p:nvSpPr>
        <p:spPr bwMode="auto">
          <a:xfrm>
            <a:off x="163513" y="1046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Rola Powiatowych Centrów Pomocy Rodzinie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914400" lvl="1" indent="-457200" eaLnBrk="1" hangingPunct="1">
              <a:buFontTx/>
              <a:buAutoNum type="arabicPeriod"/>
            </a:pPr>
            <a:endParaRPr lang="pl-PL" b="1" smtClean="0"/>
          </a:p>
          <a:p>
            <a:pPr marL="533400" indent="-533400" eaLnBrk="1" hangingPunct="1"/>
            <a:endParaRPr lang="pl-PL" sz="2400" b="1" smtClean="0"/>
          </a:p>
          <a:p>
            <a:pPr marL="914400" lvl="1" indent="-457200" eaLnBrk="1" hangingPunct="1">
              <a:buFontTx/>
              <a:buAutoNum type="arabicPeriod"/>
            </a:pPr>
            <a:r>
              <a:rPr lang="pl-PL" sz="1800" b="1" smtClean="0"/>
              <a:t>Kluczowe założenia z punktu widzenia określenia roli i miejsca </a:t>
            </a:r>
            <a:r>
              <a:rPr lang="pl-PL" sz="1800" b="1" u="sng" smtClean="0"/>
              <a:t>powiatowych centrów pomocy rodzinie</a:t>
            </a:r>
            <a:r>
              <a:rPr lang="pl-PL" sz="1800" b="1" smtClean="0"/>
              <a:t> w systemie pomocy społecznej</a:t>
            </a:r>
          </a:p>
          <a:p>
            <a:pPr marL="533400" indent="-533400" eaLnBrk="1" hangingPunct="1"/>
            <a:endParaRPr lang="pl-PL" sz="180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pl-PL" sz="1000" smtClean="0"/>
              <a:t>Pcpr pełni funkcję koordynatora i realizatora zadań z zakresu szeroko rozumianej pomocy społecznej powiatu (zadania wynikające z obowiązujących ustaw, programów MPiPS i innych, projektów z EFS, itd.).</a:t>
            </a:r>
          </a:p>
          <a:p>
            <a:pPr marL="533400" indent="-533400">
              <a:lnSpc>
                <a:spcPct val="80000"/>
              </a:lnSpc>
            </a:pPr>
            <a:r>
              <a:rPr lang="pl-PL" sz="1000" smtClean="0"/>
              <a:t>Pcpr dysponuje pakietami usług pomocy i integracji społecznej, do których jednakowe prawo i dostęp powinien mieć każdy mieszkaniec powiatu, który takiego wsparcia potrzebuje.</a:t>
            </a:r>
          </a:p>
          <a:p>
            <a:pPr marL="533400" indent="-533400">
              <a:lnSpc>
                <a:spcPct val="80000"/>
              </a:lnSpc>
            </a:pPr>
            <a:r>
              <a:rPr lang="pl-PL" sz="1000" smtClean="0"/>
              <a:t>Pcpr pełni rolę doradczą (dotyczącą np. metodyki pracy, edukacji, implementacji dobrych praktyk i rozwiązań) oraz wspierającą (poprzez udostępnienie np. poradnictwa specjalistycznego) dla powiatowych i gminnych, publicznych a także niepublicznych jednostek organizacyjnych pomocy społecznej.</a:t>
            </a:r>
          </a:p>
          <a:p>
            <a:pPr marL="533400" indent="-533400">
              <a:lnSpc>
                <a:spcPct val="80000"/>
              </a:lnSpc>
            </a:pPr>
            <a:r>
              <a:rPr lang="pl-PL" sz="1000" smtClean="0"/>
              <a:t>Pcpr jest inkubatorem i kreatorem inicjatyw społecznych, m.in. poprzez inspirowanie powstawania, rozwoju, wzmocnienia organizacji pozarządowych (w zależności od potrzeb poszczególnych powiatów), tak aby mogły być partnerem w realizacji usług pomocy społecznej.</a:t>
            </a:r>
          </a:p>
          <a:p>
            <a:pPr marL="533400" indent="-533400">
              <a:lnSpc>
                <a:spcPct val="80000"/>
              </a:lnSpc>
            </a:pPr>
            <a:r>
              <a:rPr lang="pl-PL" sz="1000" smtClean="0"/>
              <a:t>Pcpr jest instytucją otwartą na współpracę z innymi partnerami i aktywizującą grupy o jednorodnych problemach społecznych, współpracującą z instytucjami publicznymi i niepublicznymi zapewniającymi usługi społeczne, w tym: z gminami na rzecz reintegracji rodziny, wzmocnienia kompetencji wychowawczych etc.; z pup-ami w zakresie osób bezrobotnych, m.in. poprzez stworzenie na szczeblu powiatu zespołów aktywizacji zawodowej (w zależności od potrzeb stałych lub doraźnych) złożonych z przedstawicieli tych instytucji.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Konsekwencje ustawy o wspieraniu rodziny i pieczy zastępczej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000" smtClean="0"/>
              <a:t>Nowa ustawa ma szereg konsekwencji:</a:t>
            </a:r>
          </a:p>
          <a:p>
            <a:pPr>
              <a:lnSpc>
                <a:spcPct val="80000"/>
              </a:lnSpc>
            </a:pPr>
            <a:r>
              <a:rPr lang="pl-PL" sz="2000" smtClean="0"/>
              <a:t>Zdecydowana większość świadczeń wypłacanych dotychczas w pcpr-ach na mocy ustawy o pomocy społecznej, tj. świadczenia dla rodzin zastępczych oraz usamodzielnianych wychowanków rodzin zastępczych i placówek opiekuńczo-wychowawczych, przechodzi do systemu pieczy zastępczej. Nie jest przewidziane zadanie: praca socjalna.</a:t>
            </a:r>
          </a:p>
          <a:p>
            <a:pPr>
              <a:lnSpc>
                <a:spcPct val="80000"/>
              </a:lnSpc>
            </a:pPr>
            <a:r>
              <a:rPr lang="pl-PL" sz="2000" smtClean="0"/>
              <a:t>Inną rolę i pozycję przypisuje się rodzinom zastępczym. Nowa ustawa jasno wskazuje rodziny zastępcze jako partnerów działających wspólnie z organizatorem pieczy zastępczej na rzecz dzieci potrzebujących czasowej pomocy i wsparcia oraz na rzecz rodzin biologicznych tych dzieci, przy jasno określonej pomocy i działaniu ops-ów.</a:t>
            </a:r>
          </a:p>
          <a:p>
            <a:pPr>
              <a:lnSpc>
                <a:spcPct val="80000"/>
              </a:lnSpc>
            </a:pPr>
            <a:r>
              <a:rPr lang="pl-PL" sz="2000" smtClean="0"/>
              <a:t>Jasno zostały określone formy wspierania rodzin zastępczych, dające organizatorowi ogromne możliwości kreowania i aktywizowania tego środowiska poprzez nowe instrumenty, np. szkolenia i dokształcanie rodzin, wsparcie finansowe itp.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000" smtClean="0"/>
              <a:t>Konsekwencje ustawy o wspieraniu rodziny i pieczy zastępczej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000" smtClean="0"/>
              <a:t>Zatem ustawa wprowadza jeszcze jedną ważną zmianę: </a:t>
            </a:r>
          </a:p>
          <a:p>
            <a:pPr>
              <a:lnSpc>
                <a:spcPct val="90000"/>
              </a:lnSpc>
            </a:pPr>
            <a:r>
              <a:rPr lang="pl-PL" sz="2000" smtClean="0"/>
              <a:t>Wprowadza dwóch pracowników udzielających pomocy rodzinom zastępczym i usamodzielnionym wychowankom: koordynatora pieczy zastępczej i pracownika przyznającego świadczenia materialne (nazywanego dalej pracownikiem ds. świadczeń), podczas gdy pod rządami ustawy o pomocy społecznej zadania te wykonywał jeden pracownik – pracownik socjalny.</a:t>
            </a:r>
          </a:p>
          <a:p>
            <a:pPr>
              <a:lnSpc>
                <a:spcPct val="90000"/>
              </a:lnSpc>
            </a:pPr>
            <a:r>
              <a:rPr lang="pl-PL" sz="2000" smtClean="0"/>
              <a:t>Wprowadza też obligatoryjnie innych pracowników świadczących usługi rodzinom zastępczym i usamodzielnionym wychowankom, np. psycholog, prawnik.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pl-PL" sz="1400" b="1" smtClean="0"/>
              <a:t/>
            </a:r>
            <a:br>
              <a:rPr lang="pl-PL" sz="1400" b="1" smtClean="0"/>
            </a:br>
            <a:r>
              <a:rPr lang="pl-PL" sz="1400" b="1" smtClean="0"/>
              <a:t/>
            </a:r>
            <a:br>
              <a:rPr lang="pl-PL" sz="1400" b="1" smtClean="0"/>
            </a:br>
            <a:r>
              <a:rPr lang="pl-PL" sz="1400" b="1" smtClean="0"/>
              <a:t/>
            </a:r>
            <a:br>
              <a:rPr lang="pl-PL" sz="1400" b="1" smtClean="0"/>
            </a:br>
            <a:r>
              <a:rPr lang="pl-PL" sz="1400" b="1" smtClean="0"/>
              <a:t>Sposób załatwiania spraw przez rodziny zastępcze i usamodzielnianych</a:t>
            </a:r>
          </a:p>
        </p:txBody>
      </p:sp>
      <p:grpSp>
        <p:nvGrpSpPr>
          <p:cNvPr id="18435" name="Grupa 264"/>
          <p:cNvGrpSpPr>
            <a:grpSpLocks/>
          </p:cNvGrpSpPr>
          <p:nvPr/>
        </p:nvGrpSpPr>
        <p:grpSpPr bwMode="auto">
          <a:xfrm>
            <a:off x="1908175" y="1557338"/>
            <a:ext cx="5184775" cy="3867150"/>
            <a:chOff x="-654" y="-1344"/>
            <a:chExt cx="51159" cy="36369"/>
          </a:xfrm>
        </p:grpSpPr>
        <p:grpSp>
          <p:nvGrpSpPr>
            <p:cNvPr id="18436" name="Grupa 337"/>
            <p:cNvGrpSpPr>
              <a:grpSpLocks/>
            </p:cNvGrpSpPr>
            <p:nvPr/>
          </p:nvGrpSpPr>
          <p:grpSpPr bwMode="auto">
            <a:xfrm>
              <a:off x="13305" y="-1344"/>
              <a:ext cx="25613" cy="7167"/>
              <a:chOff x="2494" y="-123"/>
              <a:chExt cx="28094" cy="8156"/>
            </a:xfrm>
          </p:grpSpPr>
          <p:sp>
            <p:nvSpPr>
              <p:cNvPr id="18452" name="Prostokąt 342"/>
              <p:cNvSpPr>
                <a:spLocks noChangeArrowheads="1"/>
              </p:cNvSpPr>
              <p:nvPr/>
            </p:nvSpPr>
            <p:spPr bwMode="auto">
              <a:xfrm>
                <a:off x="2494" y="-123"/>
                <a:ext cx="28094" cy="6439"/>
              </a:xfrm>
              <a:prstGeom prst="rect">
                <a:avLst/>
              </a:prstGeom>
              <a:solidFill>
                <a:srgbClr val="00B0F0"/>
              </a:solidFill>
              <a:ln w="50800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l-PL" sz="1200" b="1">
                    <a:latin typeface="Times New Roman" pitchFamily="18" charset="0"/>
                  </a:rPr>
                  <a:t>Rodziny zastępcze</a:t>
                </a:r>
              </a:p>
              <a:p>
                <a:pPr algn="ctr"/>
                <a:r>
                  <a:rPr lang="pl-PL" sz="1200" b="1">
                    <a:latin typeface="Times New Roman" pitchFamily="18" charset="0"/>
                  </a:rPr>
                  <a:t>Osoby usamodzielniane</a:t>
                </a:r>
              </a:p>
              <a:p>
                <a:pPr algn="ctr"/>
                <a:r>
                  <a:rPr lang="pl-PL" sz="1200" b="1">
                    <a:latin typeface="Times New Roman" pitchFamily="18" charset="0"/>
                  </a:rPr>
                  <a:t>Usamodzielniane</a:t>
                </a:r>
                <a:endParaRPr lang="pl-PL" b="1"/>
              </a:p>
            </p:txBody>
          </p:sp>
          <p:cxnSp>
            <p:nvCxnSpPr>
              <p:cNvPr id="18453" name="Łącznik prosty ze strzałką 343"/>
              <p:cNvCxnSpPr>
                <a:cxnSpLocks noChangeShapeType="1"/>
              </p:cNvCxnSpPr>
              <p:nvPr/>
            </p:nvCxnSpPr>
            <p:spPr bwMode="auto">
              <a:xfrm>
                <a:off x="18786" y="6317"/>
                <a:ext cx="0" cy="1715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 type="arrow" w="med" len="med"/>
              </a:ln>
            </p:spPr>
          </p:cxnSp>
        </p:grpSp>
        <p:sp>
          <p:nvSpPr>
            <p:cNvPr id="143" name="Elipsa 338"/>
            <p:cNvSpPr>
              <a:spLocks noChangeArrowheads="1"/>
            </p:cNvSpPr>
            <p:nvPr/>
          </p:nvSpPr>
          <p:spPr bwMode="auto">
            <a:xfrm>
              <a:off x="15402" y="5867"/>
              <a:ext cx="25094" cy="7256"/>
            </a:xfrm>
            <a:prstGeom prst="ellipse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pl-PL" sz="1200" b="1">
                  <a:latin typeface="Times New Roman" pitchFamily="18" charset="0"/>
                </a:rPr>
                <a:t>STANOWISKO INFORMACYJNE</a:t>
              </a:r>
              <a:endParaRPr lang="pl-PL" b="1"/>
            </a:p>
          </p:txBody>
        </p:sp>
        <p:sp>
          <p:nvSpPr>
            <p:cNvPr id="144" name="Prostokąt 339"/>
            <p:cNvSpPr>
              <a:spLocks noChangeArrowheads="1"/>
            </p:cNvSpPr>
            <p:nvPr/>
          </p:nvSpPr>
          <p:spPr bwMode="auto">
            <a:xfrm>
              <a:off x="3434" y="14765"/>
              <a:ext cx="20692" cy="4703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pl-PL" sz="1200" b="1">
                  <a:latin typeface="Times New Roman" pitchFamily="18" charset="0"/>
                </a:rPr>
                <a:t>Zgłoszenie problemu</a:t>
              </a:r>
              <a:endParaRPr lang="pl-PL" b="1"/>
            </a:p>
          </p:txBody>
        </p:sp>
        <p:cxnSp>
          <p:nvCxnSpPr>
            <p:cNvPr id="18439" name="Łącznik prosty ze strzałką 340"/>
            <p:cNvCxnSpPr>
              <a:cxnSpLocks noChangeShapeType="1"/>
            </p:cNvCxnSpPr>
            <p:nvPr/>
          </p:nvCxnSpPr>
          <p:spPr bwMode="auto">
            <a:xfrm flipH="1">
              <a:off x="13755" y="13129"/>
              <a:ext cx="8611" cy="16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8440" name="Łącznik prosty ze strzałką 341"/>
            <p:cNvCxnSpPr>
              <a:cxnSpLocks noChangeShapeType="1"/>
            </p:cNvCxnSpPr>
            <p:nvPr/>
          </p:nvCxnSpPr>
          <p:spPr bwMode="auto">
            <a:xfrm>
              <a:off x="32512" y="13129"/>
              <a:ext cx="8755" cy="162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sp>
          <p:nvSpPr>
            <p:cNvPr id="18441" name="Prostokąt 332"/>
            <p:cNvSpPr>
              <a:spLocks noChangeArrowheads="1"/>
            </p:cNvSpPr>
            <p:nvPr/>
          </p:nvSpPr>
          <p:spPr bwMode="auto">
            <a:xfrm>
              <a:off x="6643" y="22195"/>
              <a:ext cx="14781" cy="5404"/>
            </a:xfrm>
            <a:prstGeom prst="rect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200" b="1">
                  <a:latin typeface="Times New Roman" pitchFamily="18" charset="0"/>
                </a:rPr>
                <a:t>Koordynator pieczy zastępczej</a:t>
              </a:r>
              <a:endParaRPr lang="pl-PL"/>
            </a:p>
          </p:txBody>
        </p:sp>
        <p:sp>
          <p:nvSpPr>
            <p:cNvPr id="18442" name="Prostokąt 333"/>
            <p:cNvSpPr>
              <a:spLocks noChangeArrowheads="1"/>
            </p:cNvSpPr>
            <p:nvPr/>
          </p:nvSpPr>
          <p:spPr bwMode="auto">
            <a:xfrm>
              <a:off x="31416" y="22428"/>
              <a:ext cx="15456" cy="6087"/>
            </a:xfrm>
            <a:prstGeom prst="rect">
              <a:avLst/>
            </a:prstGeom>
            <a:solidFill>
              <a:srgbClr val="E46C0A"/>
            </a:solidFill>
            <a:ln w="508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200" b="1">
                  <a:latin typeface="Times New Roman" pitchFamily="18" charset="0"/>
                </a:rPr>
                <a:t>Pracownik </a:t>
              </a:r>
              <a:br>
                <a:rPr lang="pl-PL" sz="1200" b="1">
                  <a:latin typeface="Times New Roman" pitchFamily="18" charset="0"/>
                </a:rPr>
              </a:br>
              <a:r>
                <a:rPr lang="pl-PL" sz="1200" b="1">
                  <a:latin typeface="Times New Roman" pitchFamily="18" charset="0"/>
                </a:rPr>
                <a:t>ds. świadczeń</a:t>
              </a:r>
            </a:p>
            <a:p>
              <a:pPr algn="ctr"/>
              <a:endParaRPr lang="pl-PL"/>
            </a:p>
          </p:txBody>
        </p:sp>
        <p:sp>
          <p:nvSpPr>
            <p:cNvPr id="149" name="Prostokąt 334"/>
            <p:cNvSpPr>
              <a:spLocks noChangeArrowheads="1"/>
            </p:cNvSpPr>
            <p:nvPr/>
          </p:nvSpPr>
          <p:spPr bwMode="auto">
            <a:xfrm>
              <a:off x="27588" y="14765"/>
              <a:ext cx="22917" cy="4703"/>
            </a:xfrm>
            <a:prstGeom prst="rect">
              <a:avLst/>
            </a:prstGeom>
            <a:gradFill rotWithShape="1">
              <a:gsLst>
                <a:gs pos="0">
                  <a:srgbClr val="9EEAFF"/>
                </a:gs>
                <a:gs pos="35001">
                  <a:srgbClr val="BBEFFF"/>
                </a:gs>
                <a:gs pos="100000">
                  <a:srgbClr val="E4F9FF"/>
                </a:gs>
              </a:gsLst>
              <a:lin ang="16200000" scaled="1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>
                <a:defRPr/>
              </a:pPr>
              <a:r>
                <a:rPr lang="pl-PL" sz="1200" b="1">
                  <a:latin typeface="Times New Roman" pitchFamily="18" charset="0"/>
                </a:rPr>
                <a:t>Zgłoszenie potrzeby świadczeń</a:t>
              </a:r>
              <a:r>
                <a:rPr lang="pl-PL" sz="1200">
                  <a:latin typeface="Times New Roman" pitchFamily="18" charset="0"/>
                </a:rPr>
                <a:t> </a:t>
              </a:r>
              <a:endParaRPr lang="pl-PL"/>
            </a:p>
          </p:txBody>
        </p:sp>
        <p:cxnSp>
          <p:nvCxnSpPr>
            <p:cNvPr id="18444" name="Łącznik prosty ze strzałką 335"/>
            <p:cNvCxnSpPr>
              <a:cxnSpLocks noChangeShapeType="1"/>
            </p:cNvCxnSpPr>
            <p:nvPr/>
          </p:nvCxnSpPr>
          <p:spPr bwMode="auto">
            <a:xfrm>
              <a:off x="14067" y="19460"/>
              <a:ext cx="0" cy="2701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8445" name="Łącznik prosty ze strzałką 336"/>
            <p:cNvCxnSpPr>
              <a:cxnSpLocks noChangeShapeType="1"/>
            </p:cNvCxnSpPr>
            <p:nvPr/>
          </p:nvCxnSpPr>
          <p:spPr bwMode="auto">
            <a:xfrm>
              <a:off x="38920" y="19460"/>
              <a:ext cx="0" cy="270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sp>
          <p:nvSpPr>
            <p:cNvPr id="18446" name="Prostokąt 332"/>
            <p:cNvSpPr>
              <a:spLocks noChangeArrowheads="1"/>
            </p:cNvSpPr>
            <p:nvPr/>
          </p:nvSpPr>
          <p:spPr bwMode="auto">
            <a:xfrm>
              <a:off x="-654" y="29457"/>
              <a:ext cx="9715" cy="5559"/>
            </a:xfrm>
            <a:prstGeom prst="rect">
              <a:avLst/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508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200">
                  <a:latin typeface="Times New Roman" pitchFamily="18" charset="0"/>
                </a:rPr>
                <a:t>Psycholog</a:t>
              </a:r>
              <a:endParaRPr lang="pl-PL"/>
            </a:p>
          </p:txBody>
        </p:sp>
        <p:sp>
          <p:nvSpPr>
            <p:cNvPr id="18447" name="Prostokąt 332"/>
            <p:cNvSpPr>
              <a:spLocks noChangeArrowheads="1"/>
            </p:cNvSpPr>
            <p:nvPr/>
          </p:nvSpPr>
          <p:spPr bwMode="auto">
            <a:xfrm>
              <a:off x="10548" y="29457"/>
              <a:ext cx="9061" cy="5563"/>
            </a:xfrm>
            <a:prstGeom prst="rect">
              <a:avLst/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508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200">
                  <a:latin typeface="Times New Roman" pitchFamily="18" charset="0"/>
                </a:rPr>
                <a:t>Prawnik</a:t>
              </a:r>
              <a:endParaRPr lang="pl-PL"/>
            </a:p>
          </p:txBody>
        </p:sp>
        <p:sp>
          <p:nvSpPr>
            <p:cNvPr id="18448" name="Prostokąt 332"/>
            <p:cNvSpPr>
              <a:spLocks noChangeArrowheads="1"/>
            </p:cNvSpPr>
            <p:nvPr/>
          </p:nvSpPr>
          <p:spPr bwMode="auto">
            <a:xfrm>
              <a:off x="20860" y="29297"/>
              <a:ext cx="11008" cy="5727"/>
            </a:xfrm>
            <a:prstGeom prst="rect">
              <a:avLst/>
            </a:prstGeom>
            <a:gradFill rotWithShape="0">
              <a:gsLst>
                <a:gs pos="0">
                  <a:srgbClr val="9AB5E4"/>
                </a:gs>
                <a:gs pos="50000">
                  <a:srgbClr val="C2D1ED"/>
                </a:gs>
                <a:gs pos="100000">
                  <a:srgbClr val="E1E8F5"/>
                </a:gs>
              </a:gsLst>
              <a:lin ang="5400000"/>
            </a:gradFill>
            <a:ln w="508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000">
                  <a:latin typeface="Times New Roman" pitchFamily="18" charset="0"/>
                </a:rPr>
                <a:t>Inni specjaliści (np. pedagog, mediator)</a:t>
              </a:r>
              <a:endParaRPr lang="pl-PL" sz="1000"/>
            </a:p>
          </p:txBody>
        </p:sp>
        <p:cxnSp>
          <p:nvCxnSpPr>
            <p:cNvPr id="18449" name="Łącznik prosty ze strzałką 336"/>
            <p:cNvCxnSpPr>
              <a:cxnSpLocks noChangeShapeType="1"/>
            </p:cNvCxnSpPr>
            <p:nvPr/>
          </p:nvCxnSpPr>
          <p:spPr bwMode="auto">
            <a:xfrm flipH="1">
              <a:off x="7502" y="27588"/>
              <a:ext cx="0" cy="221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8450" name="Łącznik prosty ze strzałką 336"/>
            <p:cNvCxnSpPr>
              <a:cxnSpLocks noChangeShapeType="1"/>
            </p:cNvCxnSpPr>
            <p:nvPr/>
          </p:nvCxnSpPr>
          <p:spPr bwMode="auto">
            <a:xfrm>
              <a:off x="15318" y="27588"/>
              <a:ext cx="0" cy="2146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8451" name="Łącznik prosty ze strzałką 336"/>
            <p:cNvCxnSpPr>
              <a:cxnSpLocks noChangeShapeType="1"/>
            </p:cNvCxnSpPr>
            <p:nvPr/>
          </p:nvCxnSpPr>
          <p:spPr bwMode="auto">
            <a:xfrm>
              <a:off x="19616" y="27744"/>
              <a:ext cx="5236" cy="156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18487" cy="652463"/>
          </a:xfrm>
        </p:spPr>
        <p:txBody>
          <a:bodyPr/>
          <a:lstStyle/>
          <a:p>
            <a:pPr eaLnBrk="1" hangingPunct="1"/>
            <a:r>
              <a:rPr lang="pl-PL" sz="1800" b="1" smtClean="0"/>
              <a:t>Przebieg postępowania administracyjnego w sprawach o przyznanie  świadczeń dla rodzin zastępczych i usamodzielnianych wychowanków</a:t>
            </a:r>
            <a:br>
              <a:rPr lang="pl-PL" sz="1800" b="1" smtClean="0"/>
            </a:br>
            <a:endParaRPr lang="pl-PL" sz="1800" b="1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marL="914400" lvl="1" indent="-457200" eaLnBrk="1" hangingPunct="1">
              <a:buFontTx/>
              <a:buAutoNum type="arabicPeriod"/>
            </a:pPr>
            <a:endParaRPr lang="pl-PL" sz="2400" b="1" smtClean="0"/>
          </a:p>
          <a:p>
            <a:pPr marL="533400" indent="-533400" eaLnBrk="1" hangingPunct="1"/>
            <a:endParaRPr lang="pl-PL" sz="1800" b="1" smtClean="0"/>
          </a:p>
          <a:p>
            <a:pPr marL="533400" indent="-533400" eaLnBrk="1" hangingPunct="1"/>
            <a:r>
              <a:rPr lang="pl-PL" sz="1800" smtClean="0"/>
              <a:t>Pracownik ds. świadczeń bada sytuację, aby ustalić czy są spełnione wszystkie warunki konieczne do przyznania świadczenia. W tym celu pracownik ds. świadczeń: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pl-PL" sz="1600" smtClean="0"/>
              <a:t>Bada spełnienie warunków do przyznania świadczeń, o których mowa w art. 80‒84 dla rodzin zastępczych oraz dla osób usamodzielnianych w art. 140‒143, 145‒149.</a:t>
            </a:r>
          </a:p>
          <a:p>
            <a:pPr marL="533400" indent="-533400">
              <a:lnSpc>
                <a:spcPct val="80000"/>
              </a:lnSpc>
            </a:pPr>
            <a:r>
              <a:rPr lang="pl-PL" sz="1600" smtClean="0"/>
              <a:t>Ustala okoliczności, których zbadanie jest niezbędne do określenia rozmiaru świadczenia (art. 81; art. 83; art. 84; art. 146 ust 7; 149 ust. 3, ) – zasada uznaniowości.</a:t>
            </a:r>
          </a:p>
          <a:p>
            <a:pPr marL="533400" indent="-533400">
              <a:lnSpc>
                <a:spcPct val="80000"/>
              </a:lnSpc>
            </a:pPr>
            <a:r>
              <a:rPr lang="pl-PL" sz="1600" smtClean="0"/>
              <a:t>Bada, czy wychowanek pieczy zastępczej realizuje proces usamodzielniania – zasada aktywizacyjnej formuły świadczeń.</a:t>
            </a:r>
          </a:p>
          <a:p>
            <a:pPr marL="533400" indent="-533400">
              <a:lnSpc>
                <a:spcPct val="80000"/>
              </a:lnSpc>
            </a:pPr>
            <a:r>
              <a:rPr lang="pl-PL" sz="1600" smtClean="0"/>
              <a:t>Ustala, czy nie były lub nie są marnotrawione przyznane środki (art. 88 ust. 6; art. 151 ust. 3)– zasada prawidłowego wykorzystania świadczeń.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160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859713" cy="561975"/>
          </a:xfrm>
        </p:spPr>
        <p:txBody>
          <a:bodyPr/>
          <a:lstStyle/>
          <a:p>
            <a:endParaRPr lang="pl-PL" sz="1800" smtClean="0"/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l-PL" sz="1600" b="1" smtClean="0"/>
              <a:t>Rodzaje informacji przekazywanych przez koordynatora pieczy zastępczej pracownikowi ds. świadczeń:</a:t>
            </a:r>
          </a:p>
        </p:txBody>
      </p:sp>
      <p:grpSp>
        <p:nvGrpSpPr>
          <p:cNvPr id="20484" name="Grupa 597"/>
          <p:cNvGrpSpPr>
            <a:grpSpLocks/>
          </p:cNvGrpSpPr>
          <p:nvPr/>
        </p:nvGrpSpPr>
        <p:grpSpPr bwMode="auto">
          <a:xfrm>
            <a:off x="2124075" y="2565400"/>
            <a:ext cx="4464050" cy="2447925"/>
            <a:chOff x="1664" y="612"/>
            <a:chExt cx="48048" cy="17216"/>
          </a:xfrm>
        </p:grpSpPr>
        <p:cxnSp>
          <p:nvCxnSpPr>
            <p:cNvPr id="20485" name="Łącznik łamany 219"/>
            <p:cNvCxnSpPr>
              <a:cxnSpLocks noChangeShapeType="1"/>
            </p:cNvCxnSpPr>
            <p:nvPr/>
          </p:nvCxnSpPr>
          <p:spPr bwMode="auto">
            <a:xfrm rot="16200000" flipV="1">
              <a:off x="15502" y="2357"/>
              <a:ext cx="16301" cy="13817"/>
            </a:xfrm>
            <a:prstGeom prst="bentConnector3">
              <a:avLst>
                <a:gd name="adj1" fmla="val 99949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0486" name="Łącznik prosty ze strzałką 216"/>
            <p:cNvCxnSpPr>
              <a:cxnSpLocks noChangeShapeType="1"/>
            </p:cNvCxnSpPr>
            <p:nvPr/>
          </p:nvCxnSpPr>
          <p:spPr bwMode="auto">
            <a:xfrm>
              <a:off x="9501" y="4929"/>
              <a:ext cx="0" cy="804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0487" name="Prostokąt 217"/>
            <p:cNvSpPr>
              <a:spLocks noChangeArrowheads="1"/>
            </p:cNvSpPr>
            <p:nvPr/>
          </p:nvSpPr>
          <p:spPr bwMode="auto">
            <a:xfrm>
              <a:off x="2071" y="13280"/>
              <a:ext cx="14311" cy="4549"/>
            </a:xfrm>
            <a:prstGeom prst="rect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000" b="1">
                  <a:latin typeface="Times New Roman" pitchFamily="18" charset="0"/>
                </a:rPr>
                <a:t>Koordynator pieczy zastępczej</a:t>
              </a:r>
              <a:endParaRPr lang="pl-PL"/>
            </a:p>
          </p:txBody>
        </p:sp>
        <p:cxnSp>
          <p:nvCxnSpPr>
            <p:cNvPr id="20488" name="Łącznik prosty ze strzałką 218"/>
            <p:cNvCxnSpPr>
              <a:cxnSpLocks noChangeShapeType="1"/>
            </p:cNvCxnSpPr>
            <p:nvPr/>
          </p:nvCxnSpPr>
          <p:spPr bwMode="auto">
            <a:xfrm flipV="1">
              <a:off x="16359" y="17430"/>
              <a:ext cx="14197" cy="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489" name="Prostokąt 220"/>
            <p:cNvSpPr>
              <a:spLocks noChangeArrowheads="1"/>
            </p:cNvSpPr>
            <p:nvPr/>
          </p:nvSpPr>
          <p:spPr bwMode="auto">
            <a:xfrm>
              <a:off x="2785" y="612"/>
              <a:ext cx="13554" cy="4336"/>
            </a:xfrm>
            <a:prstGeom prst="rect">
              <a:avLst/>
            </a:prstGeom>
            <a:solidFill>
              <a:srgbClr val="E46C0A"/>
            </a:solidFill>
            <a:ln w="508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000" b="1">
                  <a:latin typeface="Times New Roman" pitchFamily="18" charset="0"/>
                </a:rPr>
                <a:t>Pracownik</a:t>
              </a:r>
              <a:br>
                <a:rPr lang="pl-PL" sz="1000" b="1">
                  <a:latin typeface="Times New Roman" pitchFamily="18" charset="0"/>
                </a:rPr>
              </a:br>
              <a:r>
                <a:rPr lang="pl-PL" sz="1000" b="1">
                  <a:latin typeface="Times New Roman" pitchFamily="18" charset="0"/>
                </a:rPr>
                <a:t>ds. świadczeń</a:t>
              </a:r>
            </a:p>
            <a:p>
              <a:pPr algn="ctr"/>
              <a:endParaRPr lang="pl-PL"/>
            </a:p>
          </p:txBody>
        </p:sp>
        <p:sp>
          <p:nvSpPr>
            <p:cNvPr id="20490" name="Pole tekstowe 221"/>
            <p:cNvSpPr txBox="1">
              <a:spLocks/>
            </p:cNvSpPr>
            <p:nvPr/>
          </p:nvSpPr>
          <p:spPr bwMode="auto">
            <a:xfrm>
              <a:off x="18716" y="11215"/>
              <a:ext cx="30958" cy="252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900">
                  <a:latin typeface="Times New Roman" pitchFamily="18" charset="0"/>
                </a:rPr>
                <a:t>Informacja o faktach mogących świadczyć o marnotrawieniu</a:t>
              </a:r>
            </a:p>
            <a:p>
              <a:endParaRPr lang="pl-PL"/>
            </a:p>
          </p:txBody>
        </p:sp>
        <p:sp>
          <p:nvSpPr>
            <p:cNvPr id="20491" name="Pole tekstowe 376"/>
            <p:cNvSpPr txBox="1">
              <a:spLocks/>
            </p:cNvSpPr>
            <p:nvPr/>
          </p:nvSpPr>
          <p:spPr bwMode="auto">
            <a:xfrm>
              <a:off x="18716" y="2357"/>
              <a:ext cx="30997" cy="236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>
                  <a:latin typeface="Times New Roman" pitchFamily="18" charset="0"/>
                </a:rPr>
                <a:t>Opinia koordynatora o zasadności przyznania pomocy</a:t>
              </a:r>
              <a:endParaRPr lang="pl-PL"/>
            </a:p>
          </p:txBody>
        </p:sp>
        <p:sp>
          <p:nvSpPr>
            <p:cNvPr id="20492" name="Pole tekstowe 217"/>
            <p:cNvSpPr txBox="1">
              <a:spLocks/>
            </p:cNvSpPr>
            <p:nvPr/>
          </p:nvSpPr>
          <p:spPr bwMode="auto">
            <a:xfrm>
              <a:off x="1664" y="6782"/>
              <a:ext cx="15909" cy="36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800">
                  <a:latin typeface="Times New Roman" pitchFamily="18" charset="0"/>
                </a:rPr>
                <a:t>informowanie o rodzaju i formie przyznanych świadczeń</a:t>
              </a:r>
              <a:endParaRPr lang="pl-PL"/>
            </a:p>
          </p:txBody>
        </p:sp>
        <p:sp>
          <p:nvSpPr>
            <p:cNvPr id="20493" name="Pole tekstowe 11"/>
            <p:cNvSpPr txBox="1">
              <a:spLocks/>
            </p:cNvSpPr>
            <p:nvPr/>
          </p:nvSpPr>
          <p:spPr bwMode="auto">
            <a:xfrm>
              <a:off x="18502" y="8001"/>
              <a:ext cx="31026" cy="235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>
                  <a:latin typeface="Times New Roman" pitchFamily="18" charset="0"/>
                </a:rPr>
                <a:t>Informacja o realizacji lub nie IPU</a:t>
              </a:r>
              <a:endParaRPr lang="pl-PL"/>
            </a:p>
          </p:txBody>
        </p:sp>
        <p:sp>
          <p:nvSpPr>
            <p:cNvPr id="20494" name="Pole tekstowe 11"/>
            <p:cNvSpPr txBox="1">
              <a:spLocks/>
            </p:cNvSpPr>
            <p:nvPr/>
          </p:nvSpPr>
          <p:spPr bwMode="auto">
            <a:xfrm>
              <a:off x="18573" y="14358"/>
              <a:ext cx="30950" cy="242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900">
                  <a:latin typeface="Times New Roman" pitchFamily="18" charset="0"/>
                </a:rPr>
                <a:t>Informacja o istotnych dla postępowania faktach</a:t>
              </a:r>
            </a:p>
            <a:p>
              <a:endParaRPr lang="pl-PL"/>
            </a:p>
          </p:txBody>
        </p:sp>
        <p:sp>
          <p:nvSpPr>
            <p:cNvPr id="20495" name="Pole tekstowe 11"/>
            <p:cNvSpPr txBox="1">
              <a:spLocks/>
            </p:cNvSpPr>
            <p:nvPr/>
          </p:nvSpPr>
          <p:spPr bwMode="auto">
            <a:xfrm>
              <a:off x="18502" y="5357"/>
              <a:ext cx="31032" cy="207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>
                  <a:latin typeface="Times New Roman" pitchFamily="18" charset="0"/>
                </a:rPr>
                <a:t>Opinia o IPU</a:t>
              </a:r>
              <a:endParaRPr lang="pl-PL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l-PL" sz="1400" b="1" smtClean="0"/>
              <a:t>Postępowanie w sprawie przyznania świadczeń  dla rodzin zastępczych i osób usamodzielnianych</a:t>
            </a:r>
            <a:r>
              <a:rPr lang="pl-PL" sz="1400" smtClean="0"/>
              <a:t>.</a:t>
            </a:r>
          </a:p>
        </p:txBody>
      </p:sp>
      <p:grpSp>
        <p:nvGrpSpPr>
          <p:cNvPr id="21507" name="Grupa 1"/>
          <p:cNvGrpSpPr>
            <a:grpSpLocks/>
          </p:cNvGrpSpPr>
          <p:nvPr/>
        </p:nvGrpSpPr>
        <p:grpSpPr bwMode="auto">
          <a:xfrm>
            <a:off x="1331913" y="2133600"/>
            <a:ext cx="5865812" cy="3636963"/>
            <a:chOff x="476" y="1497"/>
            <a:chExt cx="9492" cy="5809"/>
          </a:xfrm>
        </p:grpSpPr>
        <p:sp>
          <p:nvSpPr>
            <p:cNvPr id="21508" name="Rectangle 2"/>
            <p:cNvSpPr>
              <a:spLocks noChangeArrowheads="1"/>
            </p:cNvSpPr>
            <p:nvPr/>
          </p:nvSpPr>
          <p:spPr bwMode="auto">
            <a:xfrm>
              <a:off x="7452" y="1840"/>
              <a:ext cx="2339" cy="1081"/>
            </a:xfrm>
            <a:prstGeom prst="rect">
              <a:avLst/>
            </a:prstGeom>
            <a:solidFill>
              <a:srgbClr val="00B0F0"/>
            </a:solidFill>
            <a:ln w="50800">
              <a:solidFill>
                <a:srgbClr val="00B0F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200">
                  <a:latin typeface="Times New Roman" pitchFamily="18" charset="0"/>
                </a:rPr>
                <a:t>Rodziny zastępcze</a:t>
              </a:r>
            </a:p>
            <a:p>
              <a:pPr algn="ctr"/>
              <a:r>
                <a:rPr lang="pl-PL" sz="1200">
                  <a:latin typeface="Times New Roman" pitchFamily="18" charset="0"/>
                </a:rPr>
                <a:t>Osoby</a:t>
              </a:r>
            </a:p>
            <a:p>
              <a:pPr algn="ctr"/>
              <a:r>
                <a:rPr lang="pl-PL" sz="1200">
                  <a:latin typeface="Times New Roman" pitchFamily="18" charset="0"/>
                </a:rPr>
                <a:t>Usamodzielniane</a:t>
              </a:r>
              <a:endParaRPr lang="pl-PL"/>
            </a:p>
          </p:txBody>
        </p:sp>
        <p:cxnSp>
          <p:nvCxnSpPr>
            <p:cNvPr id="21509" name="AutoShape 5"/>
            <p:cNvCxnSpPr>
              <a:cxnSpLocks noChangeShapeType="1"/>
            </p:cNvCxnSpPr>
            <p:nvPr/>
          </p:nvCxnSpPr>
          <p:spPr bwMode="auto">
            <a:xfrm flipH="1">
              <a:off x="3160" y="2381"/>
              <a:ext cx="4292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21510" name="Łącznik prosty ze strzałką 289"/>
            <p:cNvCxnSpPr>
              <a:cxnSpLocks noChangeShapeType="1"/>
            </p:cNvCxnSpPr>
            <p:nvPr/>
          </p:nvCxnSpPr>
          <p:spPr bwMode="auto">
            <a:xfrm>
              <a:off x="6396" y="6979"/>
              <a:ext cx="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1191" y="2887"/>
              <a:ext cx="3885" cy="841"/>
            </a:xfrm>
            <a:prstGeom prst="rect">
              <a:avLst/>
            </a:prstGeom>
            <a:noFill/>
            <a:ln w="254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pl-PL" sz="1200">
                <a:latin typeface="Times New Roman" pitchFamily="18" charset="0"/>
              </a:endParaRPr>
            </a:p>
            <a:p>
              <a:pPr algn="ctr"/>
              <a:r>
                <a:rPr lang="pl-PL" sz="1200">
                  <a:latin typeface="Times New Roman" pitchFamily="18" charset="0"/>
                </a:rPr>
                <a:t>Ustalanie warunków koniecznych do przyznania świadczenia</a:t>
              </a:r>
            </a:p>
            <a:p>
              <a:pPr algn="ctr"/>
              <a:endParaRPr lang="pl-PL"/>
            </a:p>
          </p:txBody>
        </p:sp>
        <p:sp>
          <p:nvSpPr>
            <p:cNvPr id="21512" name="Prostokąt 291"/>
            <p:cNvSpPr>
              <a:spLocks noChangeArrowheads="1"/>
            </p:cNvSpPr>
            <p:nvPr/>
          </p:nvSpPr>
          <p:spPr bwMode="auto">
            <a:xfrm>
              <a:off x="861" y="5285"/>
              <a:ext cx="2059" cy="1088"/>
            </a:xfrm>
            <a:prstGeom prst="rect">
              <a:avLst/>
            </a:prstGeom>
            <a:noFill/>
            <a:ln w="254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pl-PL" sz="1200">
                <a:latin typeface="Times New Roman" pitchFamily="18" charset="0"/>
              </a:endParaRPr>
            </a:p>
            <a:p>
              <a:r>
                <a:rPr lang="pl-PL" sz="1200">
                  <a:latin typeface="Times New Roman" pitchFamily="18" charset="0"/>
                </a:rPr>
                <a:t>Wydanie decyzji administracyjnej</a:t>
              </a:r>
              <a:endParaRPr lang="pl-PL"/>
            </a:p>
          </p:txBody>
        </p:sp>
        <p:cxnSp>
          <p:nvCxnSpPr>
            <p:cNvPr id="21513" name="AutoShape 83"/>
            <p:cNvCxnSpPr>
              <a:cxnSpLocks noChangeShapeType="1"/>
            </p:cNvCxnSpPr>
            <p:nvPr/>
          </p:nvCxnSpPr>
          <p:spPr bwMode="auto">
            <a:xfrm>
              <a:off x="4239" y="3727"/>
              <a:ext cx="0" cy="313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1514" name="Prostokąt 307"/>
            <p:cNvSpPr>
              <a:spLocks noChangeArrowheads="1"/>
            </p:cNvSpPr>
            <p:nvPr/>
          </p:nvSpPr>
          <p:spPr bwMode="auto">
            <a:xfrm>
              <a:off x="3376" y="4042"/>
              <a:ext cx="1703" cy="1176"/>
            </a:xfrm>
            <a:prstGeom prst="rect">
              <a:avLst/>
            </a:prstGeom>
            <a:noFill/>
            <a:ln w="254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000">
                  <a:latin typeface="Times New Roman" pitchFamily="18" charset="0"/>
                </a:rPr>
                <a:t>Konieczna informacja koordynatora</a:t>
              </a:r>
              <a:endParaRPr lang="pl-PL" sz="1000"/>
            </a:p>
          </p:txBody>
        </p:sp>
        <p:sp>
          <p:nvSpPr>
            <p:cNvPr id="21515" name="Prostokąt 308"/>
            <p:cNvSpPr>
              <a:spLocks noChangeArrowheads="1"/>
            </p:cNvSpPr>
            <p:nvPr/>
          </p:nvSpPr>
          <p:spPr bwMode="auto">
            <a:xfrm>
              <a:off x="4088" y="1782"/>
              <a:ext cx="2313" cy="411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pl-PL" sz="1200">
                  <a:latin typeface="Times New Roman" pitchFamily="18" charset="0"/>
                </a:rPr>
                <a:t>Złożenie wniosku</a:t>
              </a:r>
              <a:endParaRPr lang="pl-PL"/>
            </a:p>
          </p:txBody>
        </p:sp>
        <p:sp>
          <p:nvSpPr>
            <p:cNvPr id="21516" name="Prostokąt 309"/>
            <p:cNvSpPr>
              <a:spLocks noChangeArrowheads="1"/>
            </p:cNvSpPr>
            <p:nvPr/>
          </p:nvSpPr>
          <p:spPr bwMode="auto">
            <a:xfrm>
              <a:off x="5477" y="4112"/>
              <a:ext cx="1691" cy="1173"/>
            </a:xfrm>
            <a:prstGeom prst="rect">
              <a:avLst/>
            </a:prstGeom>
            <a:noFill/>
            <a:ln w="254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000">
                  <a:latin typeface="Times New Roman" pitchFamily="18" charset="0"/>
                </a:rPr>
                <a:t>Skierowanie do  koordynatora pieczy  zastępczej zastępczej</a:t>
              </a:r>
              <a:endParaRPr lang="pl-PL" sz="1000"/>
            </a:p>
          </p:txBody>
        </p:sp>
        <p:sp>
          <p:nvSpPr>
            <p:cNvPr id="21517" name="Pole tekstowe 29"/>
            <p:cNvSpPr txBox="1">
              <a:spLocks/>
            </p:cNvSpPr>
            <p:nvPr/>
          </p:nvSpPr>
          <p:spPr bwMode="auto">
            <a:xfrm>
              <a:off x="3801" y="6041"/>
              <a:ext cx="3246" cy="39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1000">
                  <a:latin typeface="Times New Roman" pitchFamily="18" charset="0"/>
                </a:rPr>
                <a:t>czynności ustalone w ustawie</a:t>
              </a:r>
              <a:endParaRPr lang="pl-PL"/>
            </a:p>
          </p:txBody>
        </p:sp>
        <p:cxnSp>
          <p:nvCxnSpPr>
            <p:cNvPr id="21518" name="Łącznik łamany 318"/>
            <p:cNvCxnSpPr>
              <a:cxnSpLocks noChangeShapeType="1"/>
            </p:cNvCxnSpPr>
            <p:nvPr/>
          </p:nvCxnSpPr>
          <p:spPr bwMode="auto">
            <a:xfrm rot="5400000" flipH="1" flipV="1">
              <a:off x="7006" y="3062"/>
              <a:ext cx="366" cy="1734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1519" name="Łącznik łamany 320"/>
            <p:cNvCxnSpPr>
              <a:cxnSpLocks noChangeShapeType="1"/>
            </p:cNvCxnSpPr>
            <p:nvPr/>
          </p:nvCxnSpPr>
          <p:spPr bwMode="auto">
            <a:xfrm rot="5400000">
              <a:off x="9814" y="3416"/>
              <a:ext cx="24" cy="12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sp>
          <p:nvSpPr>
            <p:cNvPr id="21520" name="Rectangle 171"/>
            <p:cNvSpPr>
              <a:spLocks noChangeArrowheads="1"/>
            </p:cNvSpPr>
            <p:nvPr/>
          </p:nvSpPr>
          <p:spPr bwMode="auto">
            <a:xfrm>
              <a:off x="703" y="1685"/>
              <a:ext cx="2457" cy="807"/>
            </a:xfrm>
            <a:prstGeom prst="rect">
              <a:avLst/>
            </a:prstGeom>
            <a:solidFill>
              <a:srgbClr val="E46C0A"/>
            </a:solidFill>
            <a:ln w="50800">
              <a:solidFill>
                <a:srgbClr val="E46C0A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pl-PL" sz="1200">
                <a:latin typeface="Times New Roman" pitchFamily="18" charset="0"/>
              </a:endParaRPr>
            </a:p>
            <a:p>
              <a:pPr algn="ctr"/>
              <a:r>
                <a:rPr lang="pl-PL" sz="1200">
                  <a:latin typeface="Times New Roman" pitchFamily="18" charset="0"/>
                </a:rPr>
                <a:t>Pracownik </a:t>
              </a:r>
              <a:br>
                <a:rPr lang="pl-PL" sz="1200">
                  <a:latin typeface="Times New Roman" pitchFamily="18" charset="0"/>
                </a:rPr>
              </a:br>
              <a:r>
                <a:rPr lang="pl-PL" sz="1200">
                  <a:latin typeface="Times New Roman" pitchFamily="18" charset="0"/>
                </a:rPr>
                <a:t>ds. Świadczeń</a:t>
              </a:r>
            </a:p>
            <a:p>
              <a:pPr algn="ctr"/>
              <a:endParaRPr lang="pl-PL"/>
            </a:p>
          </p:txBody>
        </p:sp>
        <p:cxnSp>
          <p:nvCxnSpPr>
            <p:cNvPr id="21521" name="AutoShape 172"/>
            <p:cNvCxnSpPr>
              <a:cxnSpLocks noChangeShapeType="1"/>
            </p:cNvCxnSpPr>
            <p:nvPr/>
          </p:nvCxnSpPr>
          <p:spPr bwMode="auto">
            <a:xfrm>
              <a:off x="3825" y="1497"/>
              <a:ext cx="0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1522" name="Prostokąt 324"/>
            <p:cNvSpPr>
              <a:spLocks noChangeArrowheads="1"/>
            </p:cNvSpPr>
            <p:nvPr/>
          </p:nvSpPr>
          <p:spPr bwMode="auto">
            <a:xfrm>
              <a:off x="8052" y="3544"/>
              <a:ext cx="1700" cy="1380"/>
            </a:xfrm>
            <a:prstGeom prst="rect">
              <a:avLst/>
            </a:prstGeom>
            <a:solidFill>
              <a:srgbClr val="00B050"/>
            </a:solidFill>
            <a:ln w="50800">
              <a:solidFill>
                <a:srgbClr val="00B05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l-PL" sz="1200">
                  <a:latin typeface="Times New Roman" pitchFamily="18" charset="0"/>
                </a:rPr>
                <a:t>Koordynator pieczy zastępczej</a:t>
              </a:r>
              <a:endParaRPr lang="pl-PL"/>
            </a:p>
          </p:txBody>
        </p:sp>
        <p:cxnSp>
          <p:nvCxnSpPr>
            <p:cNvPr id="21523" name="AutoShape 93"/>
            <p:cNvCxnSpPr>
              <a:cxnSpLocks noChangeShapeType="1"/>
            </p:cNvCxnSpPr>
            <p:nvPr/>
          </p:nvCxnSpPr>
          <p:spPr bwMode="auto">
            <a:xfrm>
              <a:off x="5095" y="4653"/>
              <a:ext cx="382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cxnSp>
          <p:nvCxnSpPr>
            <p:cNvPr id="21524" name="Łącznik łamany 327"/>
            <p:cNvCxnSpPr>
              <a:cxnSpLocks noChangeShapeType="1"/>
            </p:cNvCxnSpPr>
            <p:nvPr/>
          </p:nvCxnSpPr>
          <p:spPr bwMode="auto">
            <a:xfrm rot="5400000">
              <a:off x="5420" y="2423"/>
              <a:ext cx="981" cy="5983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21525" name="AutoShape 95"/>
            <p:cNvCxnSpPr>
              <a:cxnSpLocks noChangeShapeType="1"/>
            </p:cNvCxnSpPr>
            <p:nvPr/>
          </p:nvCxnSpPr>
          <p:spPr bwMode="auto">
            <a:xfrm>
              <a:off x="2291" y="2493"/>
              <a:ext cx="0" cy="42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1526" name="Łącznik prostoliniowy 133"/>
            <p:cNvSpPr>
              <a:spLocks noChangeShapeType="1"/>
            </p:cNvSpPr>
            <p:nvPr/>
          </p:nvSpPr>
          <p:spPr bwMode="auto">
            <a:xfrm flipH="1">
              <a:off x="476" y="2719"/>
              <a:ext cx="25" cy="3858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cxnSp>
          <p:nvCxnSpPr>
            <p:cNvPr id="21527" name="AutoShape 97"/>
            <p:cNvCxnSpPr>
              <a:cxnSpLocks noChangeShapeType="1"/>
            </p:cNvCxnSpPr>
            <p:nvPr/>
          </p:nvCxnSpPr>
          <p:spPr bwMode="auto">
            <a:xfrm>
              <a:off x="1994" y="3760"/>
              <a:ext cx="0" cy="137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</p:cxnSp>
        <p:sp>
          <p:nvSpPr>
            <p:cNvPr id="21528" name="Łącznik prostoliniowy 156"/>
            <p:cNvSpPr>
              <a:spLocks noChangeShapeType="1"/>
            </p:cNvSpPr>
            <p:nvPr/>
          </p:nvSpPr>
          <p:spPr bwMode="auto">
            <a:xfrm>
              <a:off x="501" y="2719"/>
              <a:ext cx="6792" cy="11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29" name="Łącznik prostoliniowy 157"/>
            <p:cNvSpPr>
              <a:spLocks noChangeShapeType="1"/>
            </p:cNvSpPr>
            <p:nvPr/>
          </p:nvSpPr>
          <p:spPr bwMode="auto">
            <a:xfrm>
              <a:off x="7247" y="2730"/>
              <a:ext cx="0" cy="2766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0" name="Łącznik prostoliniowy 158"/>
            <p:cNvSpPr>
              <a:spLocks noChangeShapeType="1"/>
            </p:cNvSpPr>
            <p:nvPr/>
          </p:nvSpPr>
          <p:spPr bwMode="auto">
            <a:xfrm>
              <a:off x="492" y="6575"/>
              <a:ext cx="2860" cy="0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1" name="Łącznik prostoliniowy 159"/>
            <p:cNvSpPr>
              <a:spLocks noChangeShapeType="1"/>
            </p:cNvSpPr>
            <p:nvPr/>
          </p:nvSpPr>
          <p:spPr bwMode="auto">
            <a:xfrm flipV="1">
              <a:off x="3376" y="5496"/>
              <a:ext cx="3882" cy="0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2" name="Łącznik prostoliniowy 160"/>
            <p:cNvSpPr>
              <a:spLocks noChangeShapeType="1"/>
            </p:cNvSpPr>
            <p:nvPr/>
          </p:nvSpPr>
          <p:spPr bwMode="auto">
            <a:xfrm>
              <a:off x="3396" y="5554"/>
              <a:ext cx="0" cy="1021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3" name="Łącznik prostoliniowy 161"/>
            <p:cNvSpPr>
              <a:spLocks noChangeShapeType="1"/>
            </p:cNvSpPr>
            <p:nvPr/>
          </p:nvSpPr>
          <p:spPr bwMode="auto">
            <a:xfrm>
              <a:off x="7412" y="3234"/>
              <a:ext cx="2542" cy="0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4" name="Łącznik prostoliniowy 162"/>
            <p:cNvSpPr>
              <a:spLocks noChangeShapeType="1"/>
            </p:cNvSpPr>
            <p:nvPr/>
          </p:nvSpPr>
          <p:spPr bwMode="auto">
            <a:xfrm flipV="1">
              <a:off x="7411" y="3234"/>
              <a:ext cx="0" cy="2481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5" name="Łącznik prostoliniowy 163"/>
            <p:cNvSpPr>
              <a:spLocks noChangeShapeType="1"/>
            </p:cNvSpPr>
            <p:nvPr/>
          </p:nvSpPr>
          <p:spPr bwMode="auto">
            <a:xfrm>
              <a:off x="9957" y="3234"/>
              <a:ext cx="10" cy="3341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6" name="Łącznik prostoliniowy 164"/>
            <p:cNvSpPr>
              <a:spLocks noChangeShapeType="1"/>
            </p:cNvSpPr>
            <p:nvPr/>
          </p:nvSpPr>
          <p:spPr bwMode="auto">
            <a:xfrm flipV="1">
              <a:off x="3562" y="6575"/>
              <a:ext cx="6406" cy="2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7" name="Łącznik prostoliniowy 165"/>
            <p:cNvSpPr>
              <a:spLocks noChangeShapeType="1"/>
            </p:cNvSpPr>
            <p:nvPr/>
          </p:nvSpPr>
          <p:spPr bwMode="auto">
            <a:xfrm>
              <a:off x="3583" y="5715"/>
              <a:ext cx="3850" cy="0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8" name="Łącznik prostoliniowy 166"/>
            <p:cNvSpPr>
              <a:spLocks noChangeShapeType="1"/>
            </p:cNvSpPr>
            <p:nvPr/>
          </p:nvSpPr>
          <p:spPr bwMode="auto">
            <a:xfrm>
              <a:off x="3585" y="5737"/>
              <a:ext cx="0" cy="838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39" name="Łącznik prostoliniowy 167"/>
            <p:cNvSpPr>
              <a:spLocks noChangeShapeType="1"/>
            </p:cNvSpPr>
            <p:nvPr/>
          </p:nvSpPr>
          <p:spPr bwMode="auto">
            <a:xfrm>
              <a:off x="695" y="7005"/>
              <a:ext cx="701" cy="0"/>
            </a:xfrm>
            <a:prstGeom prst="line">
              <a:avLst/>
            </a:prstGeom>
            <a:noFill/>
            <a:ln w="41275" cap="rnd">
              <a:solidFill>
                <a:srgbClr val="E46C0A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0" name="Pole tekstowe 6"/>
            <p:cNvSpPr txBox="1">
              <a:spLocks/>
            </p:cNvSpPr>
            <p:nvPr/>
          </p:nvSpPr>
          <p:spPr bwMode="auto">
            <a:xfrm>
              <a:off x="1520" y="6710"/>
              <a:ext cx="3575" cy="59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700">
                  <a:latin typeface="Times New Roman" pitchFamily="18" charset="0"/>
                </a:rPr>
                <a:t>Czynności pracownika ds. świadczeń w prowadzeniu postępowania administracyjnego</a:t>
              </a:r>
              <a:endParaRPr lang="pl-PL"/>
            </a:p>
          </p:txBody>
        </p:sp>
        <p:sp>
          <p:nvSpPr>
            <p:cNvPr id="21541" name="Łącznik prostoliniowy 169"/>
            <p:cNvSpPr>
              <a:spLocks noChangeShapeType="1"/>
            </p:cNvSpPr>
            <p:nvPr/>
          </p:nvSpPr>
          <p:spPr bwMode="auto">
            <a:xfrm>
              <a:off x="5265" y="6992"/>
              <a:ext cx="739" cy="0"/>
            </a:xfrm>
            <a:prstGeom prst="line">
              <a:avLst/>
            </a:prstGeom>
            <a:noFill/>
            <a:ln w="41275" cap="rnd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1542" name="Pole tekstowe 6"/>
            <p:cNvSpPr txBox="1">
              <a:spLocks/>
            </p:cNvSpPr>
            <p:nvPr/>
          </p:nvSpPr>
          <p:spPr bwMode="auto">
            <a:xfrm>
              <a:off x="6197" y="6710"/>
              <a:ext cx="3770" cy="59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800">
                  <a:latin typeface="Times New Roman" pitchFamily="18" charset="0"/>
                </a:rPr>
                <a:t>Czynności koordynatora w przygotowywaniu dowodów </a:t>
              </a:r>
              <a:r>
                <a:rPr lang="pl-PL" sz="700">
                  <a:latin typeface="Times New Roman" pitchFamily="18" charset="0"/>
                </a:rPr>
                <a:t>w postępowaniu administracyjnym</a:t>
              </a:r>
              <a:endParaRPr lang="pl-PL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>
              <a:buFontTx/>
              <a:buNone/>
            </a:pPr>
            <a:r>
              <a:rPr lang="pl-PL" sz="1600" b="1" smtClean="0"/>
              <a:t>Przykładowy schemat organizacyjny dla małego pcpr-u, uwzględniający stanowiska kluczowe z punktu widzenia wdrażania modelu realizacji usług</a:t>
            </a:r>
          </a:p>
        </p:txBody>
      </p:sp>
      <p:grpSp>
        <p:nvGrpSpPr>
          <p:cNvPr id="22531" name="Grupa 710"/>
          <p:cNvGrpSpPr>
            <a:grpSpLocks/>
          </p:cNvGrpSpPr>
          <p:nvPr/>
        </p:nvGrpSpPr>
        <p:grpSpPr bwMode="auto">
          <a:xfrm>
            <a:off x="2195513" y="2205038"/>
            <a:ext cx="4675187" cy="3598862"/>
            <a:chOff x="0" y="0"/>
            <a:chExt cx="46750" cy="35357"/>
          </a:xfrm>
        </p:grpSpPr>
        <p:sp>
          <p:nvSpPr>
            <p:cNvPr id="22532" name="AutoShape 25"/>
            <p:cNvSpPr>
              <a:spLocks noChangeArrowheads="1"/>
            </p:cNvSpPr>
            <p:nvPr/>
          </p:nvSpPr>
          <p:spPr bwMode="auto">
            <a:xfrm>
              <a:off x="32946" y="8585"/>
              <a:ext cx="908" cy="2305"/>
            </a:xfrm>
            <a:prstGeom prst="downArrow">
              <a:avLst>
                <a:gd name="adj1" fmla="val 50000"/>
                <a:gd name="adj2" fmla="val 105244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3" name="AutoShape 4"/>
            <p:cNvSpPr>
              <a:spLocks noChangeArrowheads="1"/>
            </p:cNvSpPr>
            <p:nvPr/>
          </p:nvSpPr>
          <p:spPr bwMode="auto">
            <a:xfrm>
              <a:off x="6631" y="15914"/>
              <a:ext cx="666" cy="2445"/>
            </a:xfrm>
            <a:prstGeom prst="upDownArrow">
              <a:avLst>
                <a:gd name="adj1" fmla="val 50000"/>
                <a:gd name="adj2" fmla="val 95926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4" name="AutoShape 24"/>
            <p:cNvSpPr>
              <a:spLocks noChangeArrowheads="1"/>
            </p:cNvSpPr>
            <p:nvPr/>
          </p:nvSpPr>
          <p:spPr bwMode="auto">
            <a:xfrm>
              <a:off x="6700" y="8934"/>
              <a:ext cx="908" cy="2305"/>
            </a:xfrm>
            <a:prstGeom prst="downArrow">
              <a:avLst>
                <a:gd name="adj1" fmla="val 50000"/>
                <a:gd name="adj2" fmla="val 105244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5" name="AutoShape 25"/>
            <p:cNvSpPr>
              <a:spLocks noChangeArrowheads="1"/>
            </p:cNvSpPr>
            <p:nvPr/>
          </p:nvSpPr>
          <p:spPr bwMode="auto">
            <a:xfrm>
              <a:off x="18148" y="8655"/>
              <a:ext cx="908" cy="2305"/>
            </a:xfrm>
            <a:prstGeom prst="downArrow">
              <a:avLst>
                <a:gd name="adj1" fmla="val 50000"/>
                <a:gd name="adj2" fmla="val 105244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36" name="Oval 26"/>
            <p:cNvSpPr>
              <a:spLocks noChangeArrowheads="1"/>
            </p:cNvSpPr>
            <p:nvPr/>
          </p:nvSpPr>
          <p:spPr bwMode="auto">
            <a:xfrm>
              <a:off x="279" y="18357"/>
              <a:ext cx="13039" cy="811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latin typeface="Times New Roman" pitchFamily="18" charset="0"/>
                </a:rPr>
                <a:t>koordynatorzy pieczy zastępczej</a:t>
              </a:r>
              <a:endParaRPr lang="pl-PL"/>
            </a:p>
          </p:txBody>
        </p:sp>
        <p:sp>
          <p:nvSpPr>
            <p:cNvPr id="22537" name="Oval 27"/>
            <p:cNvSpPr>
              <a:spLocks noChangeArrowheads="1"/>
            </p:cNvSpPr>
            <p:nvPr/>
          </p:nvSpPr>
          <p:spPr bwMode="auto">
            <a:xfrm>
              <a:off x="14099" y="18357"/>
              <a:ext cx="11591" cy="81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latin typeface="Times New Roman" pitchFamily="18" charset="0"/>
                </a:rPr>
                <a:t>pracownik ds. świadczeń</a:t>
              </a:r>
              <a:endParaRPr lang="pl-PL"/>
            </a:p>
          </p:txBody>
        </p:sp>
        <p:sp>
          <p:nvSpPr>
            <p:cNvPr id="22538" name="Oval 35"/>
            <p:cNvSpPr>
              <a:spLocks noChangeArrowheads="1"/>
            </p:cNvSpPr>
            <p:nvPr/>
          </p:nvSpPr>
          <p:spPr bwMode="auto">
            <a:xfrm>
              <a:off x="9353" y="28758"/>
              <a:ext cx="20036" cy="659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latin typeface="Times New Roman" pitchFamily="18" charset="0"/>
                </a:rPr>
                <a:t>zespół specjalistów</a:t>
              </a:r>
              <a:endParaRPr lang="pl-PL"/>
            </a:p>
          </p:txBody>
        </p:sp>
        <p:sp>
          <p:nvSpPr>
            <p:cNvPr id="22539" name="AutoShape 37"/>
            <p:cNvSpPr>
              <a:spLocks noChangeArrowheads="1"/>
            </p:cNvSpPr>
            <p:nvPr/>
          </p:nvSpPr>
          <p:spPr bwMode="auto">
            <a:xfrm>
              <a:off x="1396" y="5584"/>
              <a:ext cx="19557" cy="30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</a:rPr>
                <a:t>Organizator pieczy zastępczej</a:t>
              </a:r>
              <a:endParaRPr lang="pl-PL" sz="1000"/>
            </a:p>
          </p:txBody>
        </p:sp>
        <p:sp>
          <p:nvSpPr>
            <p:cNvPr id="22540" name="AutoShape 38"/>
            <p:cNvSpPr>
              <a:spLocks noChangeArrowheads="1"/>
            </p:cNvSpPr>
            <p:nvPr/>
          </p:nvSpPr>
          <p:spPr bwMode="auto">
            <a:xfrm>
              <a:off x="14099" y="0"/>
              <a:ext cx="24517" cy="30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E36C0A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</a:rPr>
                <a:t>Powiatowe centrum pomocy rodzinie</a:t>
              </a:r>
              <a:endParaRPr lang="pl-PL" sz="1000"/>
            </a:p>
          </p:txBody>
        </p:sp>
        <p:sp>
          <p:nvSpPr>
            <p:cNvPr id="22541" name="AutoShape 39"/>
            <p:cNvSpPr>
              <a:spLocks noChangeArrowheads="1"/>
            </p:cNvSpPr>
            <p:nvPr/>
          </p:nvSpPr>
          <p:spPr bwMode="auto">
            <a:xfrm>
              <a:off x="16193" y="2722"/>
              <a:ext cx="908" cy="2863"/>
            </a:xfrm>
            <a:prstGeom prst="upDownArrow">
              <a:avLst>
                <a:gd name="adj1" fmla="val 50000"/>
                <a:gd name="adj2" fmla="val 63062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42" name="AutoShape 39"/>
            <p:cNvSpPr>
              <a:spLocks noChangeArrowheads="1"/>
            </p:cNvSpPr>
            <p:nvPr/>
          </p:nvSpPr>
          <p:spPr bwMode="auto">
            <a:xfrm>
              <a:off x="33085" y="3071"/>
              <a:ext cx="908" cy="2864"/>
            </a:xfrm>
            <a:prstGeom prst="upDownArrow">
              <a:avLst>
                <a:gd name="adj1" fmla="val 50000"/>
                <a:gd name="adj2" fmla="val 63084"/>
              </a:avLst>
            </a:prstGeom>
            <a:solidFill>
              <a:srgbClr val="C6D9F1"/>
            </a:solidFill>
            <a:ln w="9525">
              <a:solidFill>
                <a:srgbClr val="1F497D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43" name="AutoShape 37"/>
            <p:cNvSpPr>
              <a:spLocks noChangeArrowheads="1"/>
            </p:cNvSpPr>
            <p:nvPr/>
          </p:nvSpPr>
          <p:spPr bwMode="auto">
            <a:xfrm>
              <a:off x="0" y="11238"/>
              <a:ext cx="11758" cy="484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</a:rPr>
                <a:t>Zespół ds. pieczy  zastępczej</a:t>
              </a:r>
              <a:endParaRPr lang="pl-PL"/>
            </a:p>
          </p:txBody>
        </p:sp>
        <p:sp>
          <p:nvSpPr>
            <p:cNvPr id="22544" name="AutoShape 37"/>
            <p:cNvSpPr>
              <a:spLocks noChangeArrowheads="1"/>
            </p:cNvSpPr>
            <p:nvPr/>
          </p:nvSpPr>
          <p:spPr bwMode="auto">
            <a:xfrm>
              <a:off x="12634" y="11028"/>
              <a:ext cx="9778" cy="484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</a:rPr>
                <a:t>Zespół ds. świadczeń</a:t>
              </a:r>
              <a:endParaRPr lang="pl-PL"/>
            </a:p>
          </p:txBody>
        </p:sp>
        <p:sp>
          <p:nvSpPr>
            <p:cNvPr id="22545" name="AutoShape 4"/>
            <p:cNvSpPr>
              <a:spLocks noChangeArrowheads="1"/>
            </p:cNvSpPr>
            <p:nvPr/>
          </p:nvSpPr>
          <p:spPr bwMode="auto">
            <a:xfrm>
              <a:off x="18148" y="15914"/>
              <a:ext cx="667" cy="2445"/>
            </a:xfrm>
            <a:prstGeom prst="upDownArrow">
              <a:avLst>
                <a:gd name="adj1" fmla="val 50000"/>
                <a:gd name="adj2" fmla="val 95783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46" name="AutoShape 37"/>
            <p:cNvSpPr>
              <a:spLocks noChangeArrowheads="1"/>
            </p:cNvSpPr>
            <p:nvPr/>
          </p:nvSpPr>
          <p:spPr bwMode="auto">
            <a:xfrm>
              <a:off x="22336" y="5863"/>
              <a:ext cx="24414" cy="30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</a:rPr>
                <a:t>Organizator usług pomocy społecznej</a:t>
              </a:r>
              <a:r>
                <a:rPr lang="pl-PL" sz="1200" b="1">
                  <a:solidFill>
                    <a:srgbClr val="1F497D"/>
                  </a:solidFill>
                  <a:latin typeface="Times New Roman" pitchFamily="18" charset="0"/>
                </a:rPr>
                <a:t> </a:t>
              </a:r>
              <a:endParaRPr lang="pl-PL"/>
            </a:p>
          </p:txBody>
        </p:sp>
        <p:sp>
          <p:nvSpPr>
            <p:cNvPr id="22547" name="AutoShape 37"/>
            <p:cNvSpPr>
              <a:spLocks noChangeArrowheads="1"/>
            </p:cNvSpPr>
            <p:nvPr/>
          </p:nvSpPr>
          <p:spPr bwMode="auto">
            <a:xfrm>
              <a:off x="27152" y="11028"/>
              <a:ext cx="13036" cy="484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1000" b="1">
                  <a:solidFill>
                    <a:srgbClr val="1F497D"/>
                  </a:solidFill>
                  <a:latin typeface="Times New Roman" pitchFamily="18" charset="0"/>
                </a:rPr>
                <a:t>Zespół ds. usług pomocy społecznej</a:t>
              </a:r>
              <a:endParaRPr lang="pl-PL"/>
            </a:p>
          </p:txBody>
        </p:sp>
        <p:sp>
          <p:nvSpPr>
            <p:cNvPr id="22548" name="AutoShape 4"/>
            <p:cNvSpPr>
              <a:spLocks noChangeArrowheads="1"/>
            </p:cNvSpPr>
            <p:nvPr/>
          </p:nvSpPr>
          <p:spPr bwMode="auto">
            <a:xfrm>
              <a:off x="33085" y="15914"/>
              <a:ext cx="667" cy="2445"/>
            </a:xfrm>
            <a:prstGeom prst="upDownArrow">
              <a:avLst>
                <a:gd name="adj1" fmla="val 50000"/>
                <a:gd name="adj2" fmla="val 95783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49" name="AutoShape 4"/>
            <p:cNvSpPr>
              <a:spLocks noChangeArrowheads="1"/>
            </p:cNvSpPr>
            <p:nvPr/>
          </p:nvSpPr>
          <p:spPr bwMode="auto">
            <a:xfrm>
              <a:off x="28339" y="25896"/>
              <a:ext cx="457" cy="5260"/>
            </a:xfrm>
            <a:prstGeom prst="upDownArrow">
              <a:avLst>
                <a:gd name="adj1" fmla="val 50000"/>
                <a:gd name="adj2" fmla="val 95862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50" name="AutoShape 4"/>
            <p:cNvSpPr>
              <a:spLocks noChangeArrowheads="1"/>
            </p:cNvSpPr>
            <p:nvPr/>
          </p:nvSpPr>
          <p:spPr bwMode="auto">
            <a:xfrm>
              <a:off x="11307" y="25198"/>
              <a:ext cx="451" cy="5258"/>
            </a:xfrm>
            <a:prstGeom prst="upDownArrow">
              <a:avLst>
                <a:gd name="adj1" fmla="val 50000"/>
                <a:gd name="adj2" fmla="val 95751"/>
              </a:avLst>
            </a:prstGeom>
            <a:solidFill>
              <a:srgbClr val="558ED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551" name="Oval 27"/>
            <p:cNvSpPr>
              <a:spLocks noChangeArrowheads="1"/>
            </p:cNvSpPr>
            <p:nvPr/>
          </p:nvSpPr>
          <p:spPr bwMode="auto">
            <a:xfrm>
              <a:off x="27152" y="17589"/>
              <a:ext cx="18391" cy="1116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900" b="1">
                  <a:solidFill>
                    <a:srgbClr val="1F497D"/>
                  </a:solidFill>
                  <a:latin typeface="Times New Roman" pitchFamily="18" charset="0"/>
                </a:rPr>
                <a:t>koordynator ds. usług, w tym poradnictwa specjalistycznego i interwencji kryzysowej</a:t>
              </a:r>
            </a:p>
            <a:p>
              <a:endParaRPr lang="pl-PL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tandardy1">
  <a:themeElements>
    <a:clrScheme name="Standardy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y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y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y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y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Standardy1</Template>
  <TotalTime>226</TotalTime>
  <Words>814</Words>
  <Application>Microsoft Office PowerPoint</Application>
  <PresentationFormat>Pokaz na ekranie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Standardy1</vt:lpstr>
      <vt:lpstr>Model realizacji usług o określonym standardzie w powiecie </vt:lpstr>
      <vt:lpstr>Rola Powiatowych Centrów Pomocy Rodzinie</vt:lpstr>
      <vt:lpstr>Konsekwencje ustawy o wspieraniu rodziny i pieczy zastępczej</vt:lpstr>
      <vt:lpstr>Konsekwencje ustawy o wspieraniu rodziny i pieczy zastępczej</vt:lpstr>
      <vt:lpstr>   Sposób załatwiania spraw przez rodziny zastępcze i usamodzielnianych</vt:lpstr>
      <vt:lpstr>Przebieg postępowania administracyjnego w sprawach o przyznanie  świadczeń dla rodzin zastępczych i usamodzielnianych wychowanków </vt:lpstr>
      <vt:lpstr>Slajd 7</vt:lpstr>
      <vt:lpstr>Slajd 8</vt:lpstr>
      <vt:lpstr>Slajd 9</vt:lpstr>
      <vt:lpstr>Slajd 10</vt:lpstr>
    </vt:vector>
  </TitlesOfParts>
  <Company>WRZOS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Alina Karczewska</dc:creator>
  <cp:lastModifiedBy>Katarzyna Gierczycka</cp:lastModifiedBy>
  <cp:revision>10</cp:revision>
  <dcterms:created xsi:type="dcterms:W3CDTF">2011-07-11T07:32:33Z</dcterms:created>
  <dcterms:modified xsi:type="dcterms:W3CDTF">2011-12-19T10:29:40Z</dcterms:modified>
</cp:coreProperties>
</file>