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7" r:id="rId5"/>
    <p:sldId id="259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93" d="100"/>
          <a:sy n="93" d="100"/>
        </p:scale>
        <p:origin x="-7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28379-459D-4F2C-AEE3-1AF30EC1DE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97403-F51F-4EC2-91E1-8177792A6C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958EA-8C26-4041-B2CC-483479C3B1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2930F-9CB5-4627-B2F8-82C431DE0C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64A-0B1D-48E0-BD1D-6F915FA7AC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A9155-E975-45CB-B8C8-EDA4984745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3609-1D8F-492B-B0E1-A9E0C583B6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2D6B-18D6-4341-B8E8-1512DF4A62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937E8-98BD-4AF7-9C10-CF63C02780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8C2D6-571A-4773-AC50-3C028255F0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E8D4F-3508-4428-B912-883C1D1D7D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091FD-C7EA-4C02-81A3-C991540398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314A2D0-C276-4D8B-97D4-9A61E847C8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ransition spd="med">
    <p:cut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205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Standard interwencji kryzysowej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Warszawa 29 listopada 2011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/>
            <a:r>
              <a:rPr lang="pl-PL" smtClean="0"/>
              <a:t>Wzmacnianie i rozwijanie zasobów; </a:t>
            </a:r>
          </a:p>
          <a:p>
            <a:pPr eaLnBrk="1" hangingPunct="1"/>
            <a:r>
              <a:rPr lang="pl-PL" smtClean="0"/>
              <a:t>Dobór innych czynności służących realizacji strategii, np.:</a:t>
            </a:r>
          </a:p>
          <a:p>
            <a:pPr eaLnBrk="1" hangingPunct="1">
              <a:buFontTx/>
              <a:buNone/>
            </a:pPr>
            <a:r>
              <a:rPr lang="pl-PL" smtClean="0"/>
              <a:t>                     </a:t>
            </a:r>
            <a:r>
              <a:rPr lang="pl-PL" sz="2400" smtClean="0"/>
              <a:t>pomoc psychologiczna;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                        pomoc prawna;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                        pomoc medyczna;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                        samopomoc;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                        sesje odreagowania;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                        asysta;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                        konsultacje, psychoterapia, inne.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ytuł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Prezentacja </a:t>
            </a:r>
            <a:r>
              <a:rPr lang="pl-PL" u="sng" smtClean="0"/>
              <a:t>modeli sekwencyjnych </a:t>
            </a:r>
            <a:r>
              <a:rPr lang="pl-PL" smtClean="0"/>
              <a:t>interwencji kryzysowej</a:t>
            </a:r>
          </a:p>
        </p:txBody>
      </p:sp>
      <p:sp>
        <p:nvSpPr>
          <p:cNvPr id="10" name="Podtytuł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pl-PL" b="1" dirty="0" err="1" smtClean="0"/>
              <a:t>Rhine</a:t>
            </a:r>
            <a:r>
              <a:rPr lang="pl-PL" b="1" dirty="0" smtClean="0"/>
              <a:t>, </a:t>
            </a:r>
            <a:r>
              <a:rPr lang="pl-PL" b="1" dirty="0" err="1" smtClean="0"/>
              <a:t>Weissberg</a:t>
            </a:r>
            <a:r>
              <a:rPr lang="pl-PL" b="1" dirty="0" smtClean="0"/>
              <a:t>;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pl-PL" b="1" dirty="0" smtClean="0"/>
              <a:t>James, </a:t>
            </a:r>
            <a:r>
              <a:rPr lang="pl-PL" b="1" dirty="0" err="1" smtClean="0"/>
              <a:t>Gilliland</a:t>
            </a:r>
            <a:r>
              <a:rPr lang="pl-PL" b="1" dirty="0" smtClean="0"/>
              <a:t>;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pl-PL" b="1" dirty="0" smtClean="0"/>
              <a:t>CIK Gdańsk.</a:t>
            </a:r>
            <a:endParaRPr lang="pl-PL" dirty="0" smtClean="0"/>
          </a:p>
          <a:p>
            <a:pPr eaLnBrk="1" hangingPunct="1">
              <a:defRPr/>
            </a:pPr>
            <a:endParaRPr lang="pl-PL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smtClean="0"/>
              <a:t>Diagnozowanie sytuacji kryzysowej </a:t>
            </a:r>
          </a:p>
        </p:txBody>
      </p:sp>
      <p:sp>
        <p:nvSpPr>
          <p:cNvPr id="13316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Podstawą interwencji kryzysowej (często jej początkiem) jest trafna ocena:</a:t>
            </a:r>
          </a:p>
          <a:p>
            <a:pPr eaLnBrk="1" hangingPunct="1"/>
            <a:r>
              <a:rPr lang="pl-PL" smtClean="0"/>
              <a:t>rodzaju doświadczenia urazowego,</a:t>
            </a:r>
          </a:p>
          <a:p>
            <a:pPr eaLnBrk="1" hangingPunct="1"/>
            <a:r>
              <a:rPr lang="pl-PL" smtClean="0"/>
              <a:t>natężenia czynników składających się na uraz,</a:t>
            </a:r>
          </a:p>
          <a:p>
            <a:pPr eaLnBrk="1" hangingPunct="1"/>
            <a:r>
              <a:rPr lang="pl-PL" smtClean="0"/>
              <a:t>konsekwencji wydarzenia,</a:t>
            </a:r>
          </a:p>
          <a:p>
            <a:pPr eaLnBrk="1" hangingPunct="1"/>
            <a:r>
              <a:rPr lang="pl-PL" smtClean="0"/>
              <a:t>ale przede wszystkim: </a:t>
            </a:r>
            <a:r>
              <a:rPr lang="pl-PL" u="sng" smtClean="0"/>
              <a:t>zasobów</a:t>
            </a:r>
          </a:p>
          <a:p>
            <a:pPr eaLnBrk="1" hangingPunct="1">
              <a:buFontTx/>
              <a:buNone/>
            </a:pPr>
            <a:r>
              <a:rPr lang="pl-PL" sz="2800" smtClean="0"/>
              <a:t>W standardzie, opis m.in. trójwymiarowego modelu oceny kryzysu „TAF”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Formy</a:t>
            </a:r>
          </a:p>
        </p:txBody>
      </p:sp>
      <p:sp>
        <p:nvSpPr>
          <p:cNvPr id="14340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Kontakt indywidualny;</a:t>
            </a:r>
          </a:p>
          <a:p>
            <a:pPr eaLnBrk="1" hangingPunct="1"/>
            <a:r>
              <a:rPr lang="pl-PL" smtClean="0"/>
              <a:t>Kontakt grupowy;</a:t>
            </a:r>
          </a:p>
          <a:p>
            <a:pPr eaLnBrk="1" hangingPunct="1"/>
            <a:r>
              <a:rPr lang="pl-PL" smtClean="0"/>
              <a:t>Interwencje wyjazdowe;</a:t>
            </a:r>
          </a:p>
          <a:p>
            <a:pPr eaLnBrk="1" hangingPunct="1"/>
            <a:r>
              <a:rPr lang="pl-PL" smtClean="0"/>
              <a:t>Wykorzystanie telefonu do celów interwencyjnych;</a:t>
            </a:r>
          </a:p>
          <a:p>
            <a:pPr eaLnBrk="1" hangingPunct="1"/>
            <a:r>
              <a:rPr lang="pl-PL" smtClean="0"/>
              <a:t>Inne sposoby korzystania z telefonu (jako narzędzia interwencji);</a:t>
            </a:r>
          </a:p>
          <a:p>
            <a:pPr eaLnBrk="1" hangingPunct="1"/>
            <a:r>
              <a:rPr lang="pl-PL" smtClean="0"/>
              <a:t>Poczta tradycyjna;</a:t>
            </a:r>
          </a:p>
          <a:p>
            <a:pPr eaLnBrk="1" hangingPunct="1"/>
            <a:r>
              <a:rPr lang="pl-PL" smtClean="0"/>
              <a:t>Znaczenie technologii internetowych;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Planowanie </a:t>
            </a:r>
          </a:p>
        </p:txBody>
      </p:sp>
      <p:sp>
        <p:nvSpPr>
          <p:cNvPr id="15364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interwencje w </a:t>
            </a:r>
            <a:r>
              <a:rPr lang="pl-PL" u="sng" smtClean="0"/>
              <a:t>trybie ratunkowym </a:t>
            </a:r>
            <a:r>
              <a:rPr lang="pl-PL" smtClean="0"/>
              <a:t>(</a:t>
            </a:r>
            <a:r>
              <a:rPr lang="pl-PL" i="1" smtClean="0"/>
              <a:t>emergency</a:t>
            </a:r>
            <a:r>
              <a:rPr lang="pl-PL" smtClean="0"/>
              <a:t>);</a:t>
            </a:r>
          </a:p>
          <a:p>
            <a:pPr eaLnBrk="1" hangingPunct="1"/>
            <a:r>
              <a:rPr lang="pl-PL" smtClean="0"/>
              <a:t>interwencje </a:t>
            </a:r>
            <a:r>
              <a:rPr lang="pl-PL" u="sng" smtClean="0"/>
              <a:t>jednej sesji</a:t>
            </a:r>
            <a:r>
              <a:rPr lang="pl-PL" smtClean="0"/>
              <a:t>;</a:t>
            </a:r>
          </a:p>
          <a:p>
            <a:pPr eaLnBrk="1" hangingPunct="1"/>
            <a:r>
              <a:rPr lang="pl-PL" smtClean="0"/>
              <a:t>interwencje </a:t>
            </a:r>
            <a:r>
              <a:rPr lang="pl-PL" u="sng" smtClean="0"/>
              <a:t>kilku spotkań 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smtClean="0"/>
              <a:t>Warunki (materialne) realizacji usługi</a:t>
            </a:r>
          </a:p>
        </p:txBody>
      </p:sp>
      <p:sp>
        <p:nvSpPr>
          <p:cNvPr id="1638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Punkty Interwencji Kryzysowej </a:t>
            </a:r>
            <a:r>
              <a:rPr lang="pl-PL" smtClean="0"/>
              <a:t>(forma przejściowa) a </a:t>
            </a:r>
            <a:r>
              <a:rPr lang="pl-PL" b="1" smtClean="0"/>
              <a:t>Ośrodki Interwencji Kryzysowej</a:t>
            </a:r>
            <a:r>
              <a:rPr lang="pl-PL" smtClean="0"/>
              <a:t> (forma docelowa)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Inne, opisane w standardzie:</a:t>
            </a:r>
          </a:p>
        </p:txBody>
      </p:sp>
      <p:sp>
        <p:nvSpPr>
          <p:cNvPr id="17412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„Kafeteria” form pomocy psychologicznej z definicjami;</a:t>
            </a:r>
          </a:p>
          <a:p>
            <a:pPr eaLnBrk="1" hangingPunct="1"/>
            <a:r>
              <a:rPr lang="pl-PL" smtClean="0"/>
              <a:t>Opis metod i dylematów ewaluacji;</a:t>
            </a:r>
          </a:p>
          <a:p>
            <a:pPr eaLnBrk="1" hangingPunct="1"/>
            <a:r>
              <a:rPr lang="pl-PL" smtClean="0"/>
              <a:t>Kwestie bezpieczeństwa – korzystających z usługi i wykonawców usług;</a:t>
            </a:r>
          </a:p>
          <a:p>
            <a:pPr eaLnBrk="1" hangingPunct="1"/>
            <a:r>
              <a:rPr lang="pl-PL" smtClean="0"/>
              <a:t>Rygor pracy w zespole i problemy z tym związane;</a:t>
            </a:r>
          </a:p>
          <a:p>
            <a:pPr eaLnBrk="1" hangingPunct="1"/>
            <a:r>
              <a:rPr lang="pl-PL" smtClean="0"/>
              <a:t>Problem wypalenia pracą, jako zagrożenie związane z usługą.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ytuł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Zespół ds.przemocy w rodzinie</a:t>
            </a:r>
          </a:p>
        </p:txBody>
      </p:sp>
      <p:sp>
        <p:nvSpPr>
          <p:cNvPr id="10" name="Podtytuł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Józefa Grodecka</a:t>
            </a:r>
          </a:p>
          <a:p>
            <a:pPr eaLnBrk="1" hangingPunct="1">
              <a:defRPr/>
            </a:pPr>
            <a:r>
              <a:rPr lang="pl-PL" dirty="0" smtClean="0"/>
              <a:t>Renata Kałucka</a:t>
            </a:r>
          </a:p>
          <a:p>
            <a:pPr eaLnBrk="1" hangingPunct="1">
              <a:defRPr/>
            </a:pPr>
            <a:r>
              <a:rPr lang="pl-PL" dirty="0" smtClean="0"/>
              <a:t>Krzysztof </a:t>
            </a:r>
            <a:r>
              <a:rPr lang="pl-PL" dirty="0" err="1" smtClean="0"/>
              <a:t>Sarzała</a:t>
            </a:r>
            <a:endParaRPr lang="pl-PL" dirty="0" smtClean="0"/>
          </a:p>
          <a:p>
            <a:pPr eaLnBrk="1" hangingPunct="1">
              <a:defRPr/>
            </a:pPr>
            <a:r>
              <a:rPr lang="pl-PL" dirty="0" smtClean="0"/>
              <a:t>Arkadiusz </a:t>
            </a:r>
            <a:r>
              <a:rPr lang="pl-PL" dirty="0" err="1" smtClean="0"/>
              <a:t>Żukiewicz</a:t>
            </a:r>
            <a:endParaRPr lang="pl-PL" dirty="0" smtClean="0"/>
          </a:p>
          <a:p>
            <a:pPr marL="457200" indent="-457200" eaLnBrk="1" hangingPunct="1">
              <a:defRPr/>
            </a:pPr>
            <a:endParaRPr lang="pl-PL" dirty="0" smtClean="0"/>
          </a:p>
          <a:p>
            <a:pPr eaLnBrk="1" hangingPunct="1">
              <a:defRPr/>
            </a:pPr>
            <a:endParaRPr lang="pl-PL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FORMALNE </a:t>
            </a:r>
            <a:r>
              <a:rPr lang="pl-PL" dirty="0" err="1" smtClean="0"/>
              <a:t>vs</a:t>
            </a:r>
            <a:r>
              <a:rPr lang="pl-PL" cap="small" dirty="0" smtClean="0"/>
              <a:t>.</a:t>
            </a:r>
            <a:r>
              <a:rPr lang="pl-PL" dirty="0" smtClean="0"/>
              <a:t> NATURALNE opanowanie kryzysu</a:t>
            </a:r>
            <a:endParaRPr lang="pl-PL" dirty="0"/>
          </a:p>
        </p:txBody>
      </p:sp>
      <p:sp>
        <p:nvSpPr>
          <p:cNvPr id="307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Kryzys: zjawisko, problem?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Normatywny „przełom życiowy”;</a:t>
            </a:r>
          </a:p>
          <a:p>
            <a:pPr eaLnBrk="1" hangingPunct="1"/>
            <a:r>
              <a:rPr lang="pl-PL" smtClean="0"/>
              <a:t>Zaskakujący, choć czasem przewidywalny;</a:t>
            </a:r>
          </a:p>
          <a:p>
            <a:pPr eaLnBrk="1" hangingPunct="1"/>
            <a:r>
              <a:rPr lang="pl-PL" smtClean="0"/>
              <a:t>Dynamicznie zmienny;</a:t>
            </a:r>
          </a:p>
          <a:p>
            <a:pPr eaLnBrk="1" hangingPunct="1"/>
            <a:r>
              <a:rPr lang="pl-PL" smtClean="0"/>
              <a:t>Załamanie równowagi psychicznej;</a:t>
            </a:r>
          </a:p>
          <a:p>
            <a:pPr eaLnBrk="1" hangingPunct="1"/>
            <a:r>
              <a:rPr lang="pl-PL" smtClean="0"/>
              <a:t>Doświadczenie subiektywne;</a:t>
            </a:r>
          </a:p>
          <a:p>
            <a:pPr eaLnBrk="1" hangingPunct="1"/>
            <a:r>
              <a:rPr lang="pl-PL" smtClean="0"/>
              <a:t>Dialog: „zagrożenia” i „szansy”;</a:t>
            </a:r>
          </a:p>
          <a:p>
            <a:pPr eaLnBrk="1" hangingPunct="1"/>
            <a:r>
              <a:rPr lang="pl-PL" smtClean="0"/>
              <a:t>Złożona symptomatologia.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Definicja – propozycja zmian</a:t>
            </a:r>
          </a:p>
        </p:txBody>
      </p:sp>
      <p:sp>
        <p:nvSpPr>
          <p:cNvPr id="5124" name="Symbol zastępczy tekstu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Obecna w ustawie</a:t>
            </a:r>
          </a:p>
        </p:txBody>
      </p:sp>
      <p:sp>
        <p:nvSpPr>
          <p:cNvPr id="5125" name="Symbol zastępczy zawartości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eaLnBrk="1" hangingPunct="1"/>
            <a:r>
              <a:rPr lang="pl-PL" sz="2000" i="1" smtClean="0"/>
              <a:t>Zespół interdyscyplinarnych działań podejmowanych na rzecz osób i rodzin będących w stanie kryzysu. Celem interwencji kryzysowej jest przywrócenie równowagi psychicznej i umiejętności samodzielnego radzenia sobie, a dzięki temu zapobieganie przejściu reakcji kryzysowej w stan chronicznej niewydolności psychospołecznej.</a:t>
            </a:r>
            <a:endParaRPr lang="pl-PL" sz="2000" smtClean="0"/>
          </a:p>
          <a:p>
            <a:pPr eaLnBrk="1" hangingPunct="1"/>
            <a:endParaRPr lang="pl-PL" smtClean="0"/>
          </a:p>
        </p:txBody>
      </p:sp>
      <p:sp>
        <p:nvSpPr>
          <p:cNvPr id="5126" name="Symbol zastępczy tekstu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Proponowana do celów standaryzacji usługi</a:t>
            </a:r>
          </a:p>
        </p:txBody>
      </p:sp>
      <p:sp>
        <p:nvSpPr>
          <p:cNvPr id="5127" name="Symbol zastępczy zawartości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 eaLnBrk="1" hangingPunct="1"/>
            <a:r>
              <a:rPr lang="pl-PL" sz="2000" i="1" smtClean="0"/>
              <a:t>Kompleks zintegrowanych, interdyscyplinarnych działań podejmowanych na rzecz osób, rodzin, a czasem całych grup będących w stanie kryzysu, których celem jest zapobieganie utracie lub przywracanie utraconej równowagi w wymiarze psychicznym i społecznym, zdolności do działania i autonomii.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algn="just" eaLnBrk="1" hangingPunct="1"/>
            <a:r>
              <a:rPr lang="pl-PL" sz="2400" u="sng" smtClean="0"/>
              <a:t>Równowaga</a:t>
            </a:r>
            <a:r>
              <a:rPr lang="pl-PL" sz="2400" smtClean="0"/>
              <a:t> - stan umysłowej, emocjonalnej (lub funkcjonalnej – w przypadku organizacji) stabilności, zrównoważenia. W przypadku osób oceniany na poziomie: afektywnym, behawioralnym, poznawczym (patrz: „Co pozwala stwierdzić, że cel interwencji został osiągnięty?”)</a:t>
            </a:r>
          </a:p>
          <a:p>
            <a:pPr algn="just" eaLnBrk="1" hangingPunct="1"/>
            <a:r>
              <a:rPr lang="pl-PL" sz="2400" u="sng" smtClean="0"/>
              <a:t>Zdolność do działania </a:t>
            </a:r>
            <a:r>
              <a:rPr lang="pl-PL" sz="2400" smtClean="0"/>
              <a:t>– stan, w którym człowiek może samodzielnie się zmieniać lub radzić sobie z nastrojami, uczuciami, potrzebami, warunkami i wpływami, organizacja zaś – realizować postawione sobie cele. To także elastyczność i zdolność do przystosowywania się do  otaczającego świata fizycznego i społecznego. </a:t>
            </a:r>
          </a:p>
          <a:p>
            <a:pPr algn="just" eaLnBrk="1" hangingPunct="1"/>
            <a:r>
              <a:rPr lang="pl-PL" sz="2400" u="sng" smtClean="0"/>
              <a:t>Autonomia </a:t>
            </a:r>
            <a:r>
              <a:rPr lang="pl-PL" sz="2400" smtClean="0"/>
              <a:t>– poczucie odrębności, niezależności, kontrolowanie własnych granic (fizycznych i psychicznych).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Perspektywa: osoba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zwykła reakcja na wydarzenie krytyczne (SD); </a:t>
            </a:r>
          </a:p>
          <a:p>
            <a:pPr eaLnBrk="1" hangingPunct="1"/>
            <a:r>
              <a:rPr lang="pl-PL" smtClean="0"/>
              <a:t>ostra reakcja na wydarzenie krytyczne (ASD);</a:t>
            </a:r>
          </a:p>
          <a:p>
            <a:pPr eaLnBrk="1" hangingPunct="1"/>
            <a:r>
              <a:rPr lang="pl-PL" smtClean="0"/>
              <a:t>zaburzenia związane z wydarzeniem krytycznym (PTSD);</a:t>
            </a:r>
          </a:p>
          <a:p>
            <a:pPr eaLnBrk="1" hangingPunct="1"/>
            <a:r>
              <a:rPr lang="pl-PL" smtClean="0"/>
              <a:t>inne, złożone i/lub chroniczne skutki wydarzenia krytycznego (PTSD+).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Perspektywa: rodzina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stan przejściowej dezorganizacji wyrażającej się zaburzeniem równowagi układu partnerskiego lub rodzinnego, zachwianiem autonomii układu i jego dysfunkcjonalnością.</a:t>
            </a:r>
          </a:p>
          <a:p>
            <a:pPr eaLnBrk="1" hangingPunct="1"/>
            <a:r>
              <a:rPr lang="pl-PL" smtClean="0"/>
              <a:t>bywa </a:t>
            </a:r>
            <a:r>
              <a:rPr lang="pl-PL" u="sng" smtClean="0"/>
              <a:t>normatywny</a:t>
            </a:r>
            <a:r>
              <a:rPr lang="pl-PL" smtClean="0"/>
              <a:t> (efekt przeżywania nieuchronnych zmian), a czasem </a:t>
            </a:r>
            <a:r>
              <a:rPr lang="pl-PL" u="sng" smtClean="0"/>
              <a:t>sytuacyjny</a:t>
            </a:r>
            <a:r>
              <a:rPr lang="pl-PL" smtClean="0"/>
              <a:t> lub </a:t>
            </a:r>
            <a:r>
              <a:rPr lang="pl-PL" u="sng" smtClean="0"/>
              <a:t>endogenny</a:t>
            </a:r>
            <a:r>
              <a:rPr lang="pl-PL" smtClean="0"/>
              <a:t> (gwałtowne zdarzenia lub zadawnione urazy). 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Perspektywa: środowisko</a:t>
            </a:r>
          </a:p>
        </p:txBody>
      </p:sp>
      <p:sp>
        <p:nvSpPr>
          <p:cNvPr id="9220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Zjawiska naturalne (powodzie, huragany, susze…);</a:t>
            </a:r>
          </a:p>
          <a:p>
            <a:pPr eaLnBrk="1" hangingPunct="1"/>
            <a:r>
              <a:rPr lang="pl-PL" smtClean="0"/>
              <a:t>Katastrofy biologiczne (epidemie, plagi…);</a:t>
            </a:r>
          </a:p>
          <a:p>
            <a:pPr eaLnBrk="1" hangingPunct="1"/>
            <a:r>
              <a:rPr lang="pl-PL" smtClean="0"/>
              <a:t>Wydarzenia pochodzenia cywilizacyjnego (skażenia, wycieki radioaktywne, katastrofy budowlane, wypadki komunikacyjne, kryzys ekonomiczny…);</a:t>
            </a:r>
          </a:p>
          <a:p>
            <a:pPr eaLnBrk="1" hangingPunct="1"/>
            <a:r>
              <a:rPr lang="pl-PL" smtClean="0"/>
              <a:t>Wydarzenia intencjonalne (wojny, terror…). 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/>
            <a:r>
              <a:rPr lang="pl-PL" smtClean="0"/>
              <a:t>Ochrona życia lub zdrowia, w tym m.in. udzielenie tymczasowego schronienia (hostel kryzysowy);</a:t>
            </a:r>
          </a:p>
          <a:p>
            <a:pPr eaLnBrk="1" hangingPunct="1"/>
            <a:r>
              <a:rPr lang="pl-PL" smtClean="0"/>
              <a:t>Rozpoznanie, inwentaryzacja i ocena zagrożeń, tj. szybka, doraźna, celowo ograniczona diagnoza rodzaju i rozmiaru zagrożeń;</a:t>
            </a:r>
          </a:p>
          <a:p>
            <a:pPr eaLnBrk="1" hangingPunct="1"/>
            <a:r>
              <a:rPr lang="pl-PL" smtClean="0"/>
              <a:t>Inwentaryzacja zasobów osoby i środowiska;</a:t>
            </a:r>
          </a:p>
          <a:p>
            <a:pPr eaLnBrk="1" hangingPunct="1">
              <a:buFontTx/>
              <a:buNone/>
            </a:pPr>
            <a:endParaRPr lang="pl-PL" smtClean="0"/>
          </a:p>
          <a:p>
            <a:pPr eaLnBrk="1" hangingPunct="1"/>
            <a:endParaRPr lang="pl-PL" smtClean="0"/>
          </a:p>
        </p:txBody>
      </p:sp>
      <p:sp>
        <p:nvSpPr>
          <p:cNvPr id="1024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Podstawowe czynności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48</TotalTime>
  <Words>498</Words>
  <Application>Microsoft Office PowerPoint</Application>
  <PresentationFormat>Pokaz na ekranie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Calibri</vt:lpstr>
      <vt:lpstr>Standardy1</vt:lpstr>
      <vt:lpstr>Standard interwencji kryzysowej</vt:lpstr>
      <vt:lpstr>FORMALNE VS. NATURALNE OPANOWANIE KRYZYSU</vt:lpstr>
      <vt:lpstr>Kryzys: zjawisko, problem?</vt:lpstr>
      <vt:lpstr>Definicja – propozycja zmian</vt:lpstr>
      <vt:lpstr>Slajd 5</vt:lpstr>
      <vt:lpstr>Perspektywa: osoba</vt:lpstr>
      <vt:lpstr>Perspektywa: rodzina</vt:lpstr>
      <vt:lpstr>Perspektywa: środowisko</vt:lpstr>
      <vt:lpstr>Podstawowe czynności</vt:lpstr>
      <vt:lpstr>Slajd 10</vt:lpstr>
      <vt:lpstr>Prezentacja modeli sekwencyjnych interwencji kryzysowej</vt:lpstr>
      <vt:lpstr>Diagnozowanie sytuacji kryzysowej </vt:lpstr>
      <vt:lpstr>Formy</vt:lpstr>
      <vt:lpstr>Planowanie </vt:lpstr>
      <vt:lpstr>Warunki (materialne) realizacji usługi</vt:lpstr>
      <vt:lpstr>Inne, opisane w standardzie:</vt:lpstr>
      <vt:lpstr>Zespół ds.przemocy w rodzinie</vt:lpstr>
    </vt:vector>
  </TitlesOfParts>
  <Company>WRZOS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Karczewska</dc:creator>
  <cp:lastModifiedBy>Katarzyna Gierczycka</cp:lastModifiedBy>
  <cp:revision>8</cp:revision>
  <dcterms:created xsi:type="dcterms:W3CDTF">2011-07-11T07:32:33Z</dcterms:created>
  <dcterms:modified xsi:type="dcterms:W3CDTF">2011-12-19T10:30:10Z</dcterms:modified>
</cp:coreProperties>
</file>