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74" r:id="rId7"/>
    <p:sldId id="282" r:id="rId8"/>
    <p:sldId id="264" r:id="rId9"/>
    <p:sldId id="265" r:id="rId10"/>
    <p:sldId id="28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7" r:id="rId21"/>
    <p:sldId id="276" r:id="rId22"/>
    <p:sldId id="275" r:id="rId23"/>
    <p:sldId id="280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93" d="100"/>
          <a:sy n="93" d="100"/>
        </p:scale>
        <p:origin x="-58" y="15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20B45-E025-4A74-A2DB-78AD66AA76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30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2DC0-A67D-4F2E-A612-29C8918EB92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FF311-40B1-43A4-89F0-B3338D72894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18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80DBCF-C919-4B68-B943-164269C55CC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52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D60E0-BC7D-40D4-821F-B019D884E8C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57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F27FD-017F-4E82-A12B-DAC6857ABA0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31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90223-EFE2-4BEE-8D22-48DFE267D5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4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71350-A8BB-4628-9ACC-953EE835F63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59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553F-318C-47FA-9553-3278792FCB3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12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FEF19-3EAF-4B13-A497-7A287C398EB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02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F7F13-AAA2-4900-9F85-D0E7470AECA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BDDF8-AA64-4700-8E12-154A5B1F96E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79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7AE4CB-6E48-4454-BC29-9F37A7B283C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/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Standardy Usług i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Modele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Instytucji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pomocy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 integracji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społecznej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~Wprowadzenie~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Alina Karczewska</a:t>
            </a: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WRZOS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standardy opracowano?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interwencji kryzysowej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5" y="2204864"/>
            <a:ext cx="4012711" cy="26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2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standardy opracowano?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usług opiekuńczych świadczonych w miejscu zamieszkania, dla osób starszych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33" y="2710937"/>
            <a:ext cx="2749534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6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standardy opracowano?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Klubu integracji społecznej, ze szczególnym uwzględnieniem treningu pracy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1" y="2132856"/>
            <a:ext cx="4293550" cy="260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3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Modele instytucji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Modele realizacji usług o określonym standardzie w gminie (</a:t>
            </a:r>
            <a:r>
              <a:rPr lang="pl-PL" dirty="0" err="1" smtClean="0"/>
              <a:t>gops</a:t>
            </a:r>
            <a:r>
              <a:rPr lang="pl-PL" dirty="0" smtClean="0"/>
              <a:t> i </a:t>
            </a:r>
            <a:r>
              <a:rPr lang="pl-PL" dirty="0" err="1" smtClean="0"/>
              <a:t>mgops</a:t>
            </a:r>
            <a:r>
              <a:rPr lang="pl-PL" dirty="0" smtClean="0"/>
              <a:t>), mieście na prawach powiatu (mops, mops/</a:t>
            </a:r>
            <a:r>
              <a:rPr lang="pl-PL" dirty="0" err="1" smtClean="0"/>
              <a:t>mopr</a:t>
            </a:r>
            <a:r>
              <a:rPr lang="pl-PL" dirty="0" smtClean="0"/>
              <a:t>) i powiatach (</a:t>
            </a:r>
            <a:r>
              <a:rPr lang="pl-PL" dirty="0" err="1" smtClean="0"/>
              <a:t>pcpr</a:t>
            </a:r>
            <a:r>
              <a:rPr lang="pl-PL" dirty="0" smtClean="0"/>
              <a:t>)</a:t>
            </a:r>
          </a:p>
          <a:p>
            <a:r>
              <a:rPr lang="pl-PL" dirty="0" smtClean="0"/>
              <a:t>Model CIS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66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Modele realizacji usług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uwzględniają specyfikę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JOPS, w zależności od wielkości i typu JOPS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9" name="Grupa 6"/>
          <p:cNvGrpSpPr>
            <a:grpSpLocks/>
          </p:cNvGrpSpPr>
          <p:nvPr/>
        </p:nvGrpSpPr>
        <p:grpSpPr bwMode="auto">
          <a:xfrm>
            <a:off x="1612900" y="2001838"/>
            <a:ext cx="5838825" cy="3240087"/>
            <a:chOff x="0" y="0"/>
            <a:chExt cx="4767514" cy="1502229"/>
          </a:xfrm>
        </p:grpSpPr>
        <p:sp>
          <p:nvSpPr>
            <p:cNvPr id="10" name="Prostokąt zaokrąglony 9"/>
            <p:cNvSpPr/>
            <p:nvPr/>
          </p:nvSpPr>
          <p:spPr>
            <a:xfrm>
              <a:off x="572931" y="0"/>
              <a:ext cx="915135" cy="52920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Gmina </a:t>
              </a:r>
              <a:endParaRPr lang="pl-PL" sz="14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1000"/>
                </a:spcAft>
                <a:defRPr/>
              </a:pPr>
              <a:r>
                <a:rPr lang="pl-PL" sz="1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ops</a:t>
              </a:r>
              <a:r>
                <a:rPr lang="pl-PL" sz="14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 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2387646" y="0"/>
              <a:ext cx="913839" cy="52920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Powiat </a:t>
              </a:r>
              <a:endParaRPr lang="pl-PL" sz="14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1000"/>
                </a:spcAft>
                <a:defRPr/>
              </a:pPr>
              <a:r>
                <a:rPr lang="pl-PL" sz="1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pcpr</a:t>
              </a:r>
              <a:endParaRPr lang="pl-PL" sz="14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3773310" y="0"/>
              <a:ext cx="994204" cy="81110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Miasto na prawach</a:t>
              </a:r>
              <a:r>
                <a:rPr lang="pl-PL" sz="14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 </a:t>
              </a:r>
              <a:r>
                <a:rPr lang="pl-PL" sz="1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powiatu</a:t>
              </a:r>
              <a:endParaRPr lang="pl-PL" sz="14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1000"/>
                </a:spcAft>
                <a:defRPr/>
              </a:pPr>
              <a:r>
                <a:rPr lang="pl-PL" sz="1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mops/mopr</a:t>
              </a:r>
              <a:endParaRPr lang="pl-PL" sz="14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" name="Łącznik prosty ze strzałką 10"/>
            <p:cNvCxnSpPr>
              <a:cxnSpLocks noChangeShapeType="1"/>
              <a:endCxn id="18" idx="0"/>
            </p:cNvCxnSpPr>
            <p:nvPr/>
          </p:nvCxnSpPr>
          <p:spPr bwMode="auto">
            <a:xfrm flipH="1">
              <a:off x="286385" y="522515"/>
              <a:ext cx="482237" cy="312057"/>
            </a:xfrm>
            <a:prstGeom prst="straightConnector1">
              <a:avLst/>
            </a:prstGeom>
            <a:noFill/>
            <a:ln w="19050" algn="ctr">
              <a:solidFill>
                <a:srgbClr val="4A7EB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Łącznik prosty ze strzałką 11"/>
            <p:cNvCxnSpPr>
              <a:cxnSpLocks noChangeShapeType="1"/>
            </p:cNvCxnSpPr>
            <p:nvPr/>
          </p:nvCxnSpPr>
          <p:spPr bwMode="auto">
            <a:xfrm>
              <a:off x="1008743" y="529772"/>
              <a:ext cx="21771" cy="311810"/>
            </a:xfrm>
            <a:prstGeom prst="straightConnector1">
              <a:avLst/>
            </a:prstGeom>
            <a:noFill/>
            <a:ln w="19050" algn="ctr">
              <a:solidFill>
                <a:srgbClr val="4A7EB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Łącznik prosty ze strzałką 12"/>
            <p:cNvCxnSpPr>
              <a:cxnSpLocks noChangeShapeType="1"/>
            </p:cNvCxnSpPr>
            <p:nvPr/>
          </p:nvCxnSpPr>
          <p:spPr bwMode="auto">
            <a:xfrm>
              <a:off x="1379425" y="528955"/>
              <a:ext cx="254000" cy="322238"/>
            </a:xfrm>
            <a:prstGeom prst="straightConnector1">
              <a:avLst/>
            </a:prstGeom>
            <a:noFill/>
            <a:ln w="19050" algn="ctr">
              <a:solidFill>
                <a:srgbClr val="4A7EB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Łącznik prosty ze strzałką 13"/>
            <p:cNvCxnSpPr>
              <a:cxnSpLocks noChangeShapeType="1"/>
              <a:endCxn id="24" idx="0"/>
            </p:cNvCxnSpPr>
            <p:nvPr/>
          </p:nvCxnSpPr>
          <p:spPr bwMode="auto">
            <a:xfrm>
              <a:off x="2997200" y="522515"/>
              <a:ext cx="184785" cy="304800"/>
            </a:xfrm>
            <a:prstGeom prst="straightConnector1">
              <a:avLst/>
            </a:prstGeom>
            <a:noFill/>
            <a:ln w="19050" algn="ctr">
              <a:solidFill>
                <a:srgbClr val="4A7EB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Łącznik prosty ze strzałką 14"/>
            <p:cNvCxnSpPr>
              <a:cxnSpLocks noChangeShapeType="1"/>
              <a:endCxn id="25" idx="0"/>
            </p:cNvCxnSpPr>
            <p:nvPr/>
          </p:nvCxnSpPr>
          <p:spPr bwMode="auto">
            <a:xfrm flipH="1">
              <a:off x="2478042" y="522515"/>
              <a:ext cx="155212" cy="304800"/>
            </a:xfrm>
            <a:prstGeom prst="straightConnector1">
              <a:avLst/>
            </a:prstGeom>
            <a:noFill/>
            <a:ln w="19050" algn="ctr">
              <a:solidFill>
                <a:srgbClr val="4A7EB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Prostokąt 17"/>
            <p:cNvSpPr/>
            <p:nvPr/>
          </p:nvSpPr>
          <p:spPr>
            <a:xfrm>
              <a:off x="0" y="834654"/>
              <a:ext cx="572931" cy="2531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2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mały </a:t>
              </a: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675333" y="834654"/>
              <a:ext cx="572931" cy="2531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2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średni </a:t>
              </a: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1320853" y="841278"/>
              <a:ext cx="572931" cy="2465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2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duży</a:t>
              </a: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0" y="1201195"/>
              <a:ext cx="572931" cy="3010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2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gops</a:t>
              </a: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659779" y="1197514"/>
              <a:ext cx="572931" cy="30471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200" ker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mgops</a:t>
              </a: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1327334" y="1201195"/>
              <a:ext cx="572931" cy="3010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2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mops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2895766" y="827293"/>
              <a:ext cx="572931" cy="26055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2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duży 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2191916" y="827293"/>
              <a:ext cx="572931" cy="26128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defRPr/>
              </a:pPr>
              <a:r>
                <a:rPr lang="pl-PL" sz="12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mały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6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850106"/>
          </a:xfrm>
        </p:spPr>
        <p:txBody>
          <a:bodyPr/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Schemat modeli JOPS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124744"/>
            <a:ext cx="7553325" cy="492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8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l-P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Schemat modeli JOPS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00188"/>
            <a:ext cx="73723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8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Pilotaż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104455"/>
          </a:xfrm>
        </p:spPr>
        <p:txBody>
          <a:bodyPr/>
          <a:lstStyle/>
          <a:p>
            <a:r>
              <a:rPr lang="pl-PL" sz="2800" dirty="0">
                <a:latin typeface="+mj-lt"/>
                <a:ea typeface="Times New Roman"/>
              </a:rPr>
              <a:t>Organizatorem konkursu jest Centrum Rozwoju Zasobów Ludzkich - lider projektu  „Tworzenie i rozwijanie standardów usług pomocy  i integracji społecznej</a:t>
            </a:r>
            <a:r>
              <a:rPr lang="pl-PL" sz="2800" dirty="0" smtClean="0">
                <a:latin typeface="+mj-lt"/>
                <a:ea typeface="Times New Roman"/>
              </a:rPr>
              <a:t>”</a:t>
            </a:r>
          </a:p>
          <a:p>
            <a:r>
              <a:rPr lang="pl-PL" sz="2800" dirty="0" smtClean="0">
                <a:latin typeface="+mj-lt"/>
              </a:rPr>
              <a:t>Przedmiotem </a:t>
            </a:r>
            <a:r>
              <a:rPr lang="pl-PL" sz="2800" dirty="0">
                <a:latin typeface="+mj-lt"/>
              </a:rPr>
              <a:t>konkursu jest wyłonienie gmin, powiatów, partnerstw </a:t>
            </a:r>
            <a:r>
              <a:rPr lang="pl-PL" sz="2800" dirty="0" smtClean="0">
                <a:latin typeface="+mj-lt"/>
              </a:rPr>
              <a:t>lokalnych (dodatkowo premiowane) do </a:t>
            </a:r>
            <a:r>
              <a:rPr lang="pl-PL" sz="2800" dirty="0">
                <a:latin typeface="+mj-lt"/>
              </a:rPr>
              <a:t>pilotażowego wdrożenia standardów usług  i modeli </a:t>
            </a:r>
            <a:r>
              <a:rPr lang="pl-PL" sz="2800" dirty="0" smtClean="0">
                <a:latin typeface="+mj-lt"/>
              </a:rPr>
              <a:t>instytucji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347048" cy="936104"/>
          </a:xfrm>
        </p:spPr>
        <p:txBody>
          <a:bodyPr/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PILOTAŻ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0" indent="0">
              <a:buNone/>
            </a:pPr>
            <a:r>
              <a:rPr lang="pl-PL" sz="2400" dirty="0" smtClean="0">
                <a:solidFill>
                  <a:srgbClr val="000000"/>
                </a:solidFill>
              </a:rPr>
              <a:t>Przetestowanie standardów i modeli </a:t>
            </a:r>
            <a:r>
              <a:rPr lang="pl-PL" sz="2400" dirty="0">
                <a:solidFill>
                  <a:srgbClr val="000000"/>
                </a:solidFill>
              </a:rPr>
              <a:t>pozwoli na wypracowanie </a:t>
            </a:r>
            <a:r>
              <a:rPr lang="pl-PL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ostatecznego kształtu standardów usług i modeli instytucji </a:t>
            </a:r>
            <a:r>
              <a:rPr lang="pl-PL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pomocy i integracji społecznej </a:t>
            </a:r>
            <a:r>
              <a:rPr lang="pl-PL" sz="2400" dirty="0">
                <a:solidFill>
                  <a:srgbClr val="000000"/>
                </a:solidFill>
              </a:rPr>
              <a:t>oraz  przygotowanie odpowiednich rozwiązań systemowych, programowych i legislacyjnych umożliwiających ich wdrożenie w całej </a:t>
            </a:r>
            <a:r>
              <a:rPr lang="pl-PL" sz="2400" dirty="0" smtClean="0">
                <a:solidFill>
                  <a:srgbClr val="000000"/>
                </a:solidFill>
              </a:rPr>
              <a:t>Polsce.</a:t>
            </a:r>
            <a:endParaRPr lang="pl-P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W ramach pilotażu, każdorazowo wdrażane będą min.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dwie usługi dla wybranej grupy docelowej w oparciu o model instytucji.</a:t>
            </a:r>
          </a:p>
          <a:p>
            <a:pPr marL="0" indent="0">
              <a:buNone/>
            </a:pPr>
            <a:endParaRPr lang="pl-PL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5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4" y="-1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l-PL" b="1" dirty="0" smtClean="0">
                <a:latin typeface="Bradley Hand ITC" pitchFamily="66" charset="0"/>
              </a:rPr>
              <a:t>Pilotaż</a:t>
            </a:r>
            <a:endParaRPr lang="pl-PL" b="1" dirty="0"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/>
                <a:ea typeface="Times New Roman"/>
              </a:rPr>
              <a:t>Pilotaż będzie realizowany w 4 województwach: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małopolskim, warmińsko-mazurskim, wielkopolskim, zachodniopomorskim</a:t>
            </a:r>
          </a:p>
          <a:p>
            <a:pPr marL="0" indent="0">
              <a:buNone/>
            </a:pPr>
            <a:endParaRPr lang="pl-PL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pl-PL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64" y="1988840"/>
            <a:ext cx="3816424" cy="307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9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/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Główne zalety standaryzacji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pl-PL" sz="2800" b="1" dirty="0" smtClean="0"/>
              <a:t>Podniesienie jakości </a:t>
            </a:r>
            <a:r>
              <a:rPr lang="pl-PL" sz="2800" dirty="0" smtClean="0"/>
              <a:t>usługi</a:t>
            </a:r>
          </a:p>
          <a:p>
            <a:r>
              <a:rPr lang="pl-PL" sz="2800" b="1" dirty="0"/>
              <a:t>W</a:t>
            </a:r>
            <a:r>
              <a:rPr lang="pl-PL" sz="2800" b="1" dirty="0" smtClean="0"/>
              <a:t>skazówki</a:t>
            </a:r>
            <a:r>
              <a:rPr lang="pl-PL" sz="2800" dirty="0" smtClean="0"/>
              <a:t> </a:t>
            </a:r>
            <a:r>
              <a:rPr lang="pl-PL" sz="2800" b="1" dirty="0" smtClean="0"/>
              <a:t>dla pracowników</a:t>
            </a:r>
            <a:r>
              <a:rPr lang="pl-PL" sz="2800" dirty="0" smtClean="0"/>
              <a:t>, na temat tego jak realizować usługę</a:t>
            </a:r>
          </a:p>
          <a:p>
            <a:r>
              <a:rPr lang="pl-PL" sz="2800" b="1" dirty="0" smtClean="0"/>
              <a:t>Informacja dla klientów</a:t>
            </a:r>
            <a:r>
              <a:rPr lang="pl-PL" sz="2800" dirty="0" smtClean="0"/>
              <a:t>, czego mogą spodziewać się po usłudze</a:t>
            </a:r>
          </a:p>
          <a:p>
            <a:r>
              <a:rPr lang="pl-PL" sz="2800" b="1" dirty="0" smtClean="0"/>
              <a:t>Podniesienie rangi i zaufania </a:t>
            </a:r>
            <a:r>
              <a:rPr lang="pl-PL" sz="2800" dirty="0" smtClean="0"/>
              <a:t>do realizatorów usług (wśród klientów, zleceniodawców oraz innych zainteresowanych usługą)</a:t>
            </a:r>
          </a:p>
          <a:p>
            <a:r>
              <a:rPr lang="pl-PL" sz="2800" dirty="0" smtClean="0"/>
              <a:t>Ułatwienie </a:t>
            </a:r>
            <a:r>
              <a:rPr lang="pl-PL" sz="2800" b="1" dirty="0" smtClean="0"/>
              <a:t>ewaluacji</a:t>
            </a:r>
            <a:r>
              <a:rPr lang="pl-PL" sz="2800" dirty="0" smtClean="0"/>
              <a:t> usługi</a:t>
            </a:r>
          </a:p>
          <a:p>
            <a:endParaRPr lang="pl-PL" sz="28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l-PL" b="1" dirty="0">
                <a:solidFill>
                  <a:srgbClr val="000000"/>
                </a:solidFill>
                <a:latin typeface="Bradley Hand ITC" pitchFamily="66" charset="0"/>
              </a:rPr>
              <a:t>Pilotaż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/>
              <a:t>Pilotaż</a:t>
            </a:r>
            <a:r>
              <a:rPr lang="pl-PL" sz="2800" dirty="0" smtClean="0"/>
              <a:t> </a:t>
            </a:r>
            <a:r>
              <a:rPr lang="pl-PL" sz="2800" dirty="0" smtClean="0"/>
              <a:t>będzie </a:t>
            </a:r>
            <a:r>
              <a:rPr lang="pl-PL" sz="2800" dirty="0" smtClean="0"/>
              <a:t>dwuetapowy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Etap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 - konkurs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algn="just"/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bezpłatne wsparcie merytoryczne </a:t>
            </a:r>
            <a:r>
              <a:rPr lang="pl-PL" sz="2000" dirty="0">
                <a:latin typeface="+mj-lt"/>
                <a:ea typeface="Times New Roman"/>
              </a:rPr>
              <a:t>pozwalające na przygotowanie </a:t>
            </a: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własnego projektu </a:t>
            </a:r>
            <a:r>
              <a:rPr lang="pl-PL" sz="2000" dirty="0">
                <a:latin typeface="+mj-lt"/>
                <a:ea typeface="Times New Roman"/>
              </a:rPr>
              <a:t>(dostosowanego do potrzeb lokalnych) wdrażania standardów usług </a:t>
            </a:r>
            <a:r>
              <a:rPr lang="pl-PL" sz="2000" dirty="0" smtClean="0">
                <a:latin typeface="+mj-lt"/>
                <a:ea typeface="Times New Roman"/>
              </a:rPr>
              <a:t>oraz </a:t>
            </a:r>
            <a:r>
              <a:rPr lang="pl-PL" sz="2000" dirty="0">
                <a:latin typeface="+mj-lt"/>
                <a:ea typeface="Times New Roman"/>
              </a:rPr>
              <a:t>modeli </a:t>
            </a:r>
            <a:r>
              <a:rPr lang="pl-PL" sz="2000" dirty="0" smtClean="0">
                <a:latin typeface="+mj-lt"/>
                <a:ea typeface="Times New Roman"/>
              </a:rPr>
              <a:t>instytucji:</a:t>
            </a:r>
          </a:p>
          <a:p>
            <a:pPr lvl="2"/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szkolenia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>
                <a:latin typeface="+mj-lt"/>
                <a:ea typeface="Times New Roman"/>
              </a:rPr>
              <a:t>ze standardów usług oraz modeli instytucji (szkolenia: 2 </a:t>
            </a:r>
            <a:r>
              <a:rPr lang="pl-PL" sz="2000" dirty="0" smtClean="0">
                <a:latin typeface="+mj-lt"/>
                <a:ea typeface="Times New Roman"/>
              </a:rPr>
              <a:t>dniowe, wyjazdowe</a:t>
            </a:r>
            <a:r>
              <a:rPr lang="pl-PL" sz="2000" dirty="0">
                <a:latin typeface="+mj-lt"/>
                <a:ea typeface="Times New Roman"/>
              </a:rPr>
              <a:t>),</a:t>
            </a:r>
          </a:p>
          <a:p>
            <a:pPr lvl="2"/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spotkania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>
                <a:latin typeface="+mj-lt"/>
                <a:ea typeface="Times New Roman"/>
              </a:rPr>
              <a:t>z gminami, powiatami, instytucjami/partnerstwami </a:t>
            </a:r>
            <a:r>
              <a:rPr lang="pl-PL" sz="2000" dirty="0" smtClean="0">
                <a:latin typeface="+mj-lt"/>
                <a:ea typeface="Times New Roman"/>
              </a:rPr>
              <a:t>lokalnymi</a:t>
            </a:r>
          </a:p>
          <a:p>
            <a:r>
              <a:rPr lang="pl-PL" sz="2000" dirty="0">
                <a:latin typeface="+mj-lt"/>
              </a:rPr>
              <a:t>Projekty opracowane podczas I etapu zostaną poddane ocenie merytorycznej, co zadecyduje o wyborze 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maksymalnie 25 gmin, powiatów lub/i partnerstw lokalnych</a:t>
            </a:r>
            <a:r>
              <a:rPr lang="pl-PL" sz="2000" dirty="0">
                <a:latin typeface="+mj-lt"/>
              </a:rPr>
              <a:t> do przyznania dofinansowania. </a:t>
            </a:r>
          </a:p>
          <a:p>
            <a:endParaRPr lang="pl-PL" sz="2400" dirty="0">
              <a:latin typeface="Times New Roman"/>
              <a:ea typeface="Times New Roman"/>
            </a:endParaRPr>
          </a:p>
          <a:p>
            <a:pPr lvl="2"/>
            <a:endParaRPr lang="pl-PL" dirty="0" smtClean="0">
              <a:latin typeface="Times New Roman"/>
              <a:ea typeface="Times New Roman"/>
            </a:endParaRP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6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b="1" dirty="0">
                <a:solidFill>
                  <a:srgbClr val="000000"/>
                </a:solidFill>
                <a:latin typeface="Bradley Hand ITC" pitchFamily="66" charset="0"/>
              </a:rPr>
              <a:t>Pilotaż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Etap </a:t>
            </a:r>
            <a:r>
              <a:rPr lang="x-none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II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r>
              <a:rPr lang="x-none" sz="2400" smtClean="0">
                <a:solidFill>
                  <a:srgbClr val="000000"/>
                </a:solidFill>
              </a:rPr>
              <a:t>Wybrane</a:t>
            </a:r>
            <a:r>
              <a:rPr lang="pl-PL" sz="2400" dirty="0" smtClean="0">
                <a:solidFill>
                  <a:srgbClr val="000000"/>
                </a:solidFill>
              </a:rPr>
              <a:t> </a:t>
            </a:r>
            <a:r>
              <a:rPr lang="pl-PL" sz="2400" dirty="0">
                <a:solidFill>
                  <a:srgbClr val="000000"/>
                </a:solidFill>
              </a:rPr>
              <a:t>gminy, powiaty i </a:t>
            </a:r>
            <a:r>
              <a:rPr lang="x-none" sz="2400">
                <a:solidFill>
                  <a:srgbClr val="000000"/>
                </a:solidFill>
              </a:rPr>
              <a:t>partnerstwa lokalne otrzymają środki finansowe na pilotażowe wdrożenie standardów usług</a:t>
            </a:r>
            <a:r>
              <a:rPr lang="pl-PL" sz="2400" dirty="0">
                <a:solidFill>
                  <a:srgbClr val="000000"/>
                </a:solidFill>
              </a:rPr>
              <a:t> i modeli instytucji, w ramach </a:t>
            </a:r>
            <a:r>
              <a:rPr lang="x-none" sz="2400">
                <a:solidFill>
                  <a:srgbClr val="000000"/>
                </a:solidFill>
              </a:rPr>
              <a:t>własnych projektów opracowanych podczas etapu I</a:t>
            </a:r>
            <a:r>
              <a:rPr lang="x-none" sz="2400" smtClean="0">
                <a:solidFill>
                  <a:srgbClr val="000000"/>
                </a:solidFill>
              </a:rPr>
              <a:t>.</a:t>
            </a:r>
            <a:endParaRPr lang="pl-PL" sz="2400" dirty="0" smtClean="0">
              <a:solidFill>
                <a:srgbClr val="000000"/>
              </a:solidFill>
            </a:endParaRPr>
          </a:p>
          <a:p>
            <a:endParaRPr lang="pl-PL" sz="2400" dirty="0"/>
          </a:p>
          <a:p>
            <a:r>
              <a:rPr lang="x-none" sz="2400"/>
              <a:t>Łącznie na realizacj</a:t>
            </a:r>
            <a:r>
              <a:rPr lang="pl-PL" sz="2400" dirty="0"/>
              <a:t>ę</a:t>
            </a:r>
            <a:r>
              <a:rPr lang="x-none" sz="2400"/>
              <a:t> etapu II przeznaczono min</a:t>
            </a:r>
            <a:r>
              <a:rPr lang="x-none" sz="2400" smtClean="0"/>
              <a:t>.</a:t>
            </a:r>
            <a:r>
              <a:rPr lang="pl-PL" sz="2400" dirty="0" smtClean="0"/>
              <a:t>:</a:t>
            </a:r>
            <a:r>
              <a:rPr lang="x-none" sz="2400" smtClean="0"/>
              <a:t> </a:t>
            </a:r>
            <a:endParaRPr lang="pl-PL" sz="2400" dirty="0"/>
          </a:p>
          <a:p>
            <a:pPr marL="0" indent="0">
              <a:buNone/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x-none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x-none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x-none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miliona złotych.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09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b="1" dirty="0">
                <a:solidFill>
                  <a:srgbClr val="000000"/>
                </a:solidFill>
                <a:latin typeface="Bradley Hand ITC" pitchFamily="66" charset="0"/>
              </a:rPr>
              <a:t>Pilotaż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Ramy czasowe</a:t>
            </a:r>
            <a:r>
              <a:rPr lang="pl-PL" dirty="0" smtClean="0"/>
              <a:t>:</a:t>
            </a:r>
          </a:p>
          <a:p>
            <a:pPr lvl="1"/>
            <a:r>
              <a:rPr lang="x-none"/>
              <a:t>Etap I – działania </a:t>
            </a:r>
            <a:r>
              <a:rPr lang="x-none" smtClean="0"/>
              <a:t>edukacyjno-szkoleniowe </a:t>
            </a:r>
            <a:r>
              <a:rPr lang="pl-PL" dirty="0" smtClean="0"/>
              <a:t>to maksymalnie </a:t>
            </a:r>
            <a:r>
              <a:rPr lang="x-none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miesięcy</a:t>
            </a:r>
            <a:r>
              <a:rPr lang="x-none"/>
              <a:t>.</a:t>
            </a:r>
            <a:endParaRPr lang="pl-PL" dirty="0"/>
          </a:p>
          <a:p>
            <a:pPr lvl="1"/>
            <a:r>
              <a:rPr lang="x-none"/>
              <a:t>Etap II – pilotażowe wdrożenie – przewidziany </a:t>
            </a:r>
            <a:r>
              <a:rPr lang="x-none" smtClean="0"/>
              <a:t>okr</a:t>
            </a:r>
            <a:r>
              <a:rPr lang="pl-PL" dirty="0" smtClean="0"/>
              <a:t>es to maksymalnie </a:t>
            </a:r>
            <a:r>
              <a:rPr lang="x-none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miesięcy</a:t>
            </a:r>
            <a:r>
              <a:rPr lang="x-none"/>
              <a:t>.</a:t>
            </a:r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04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 więcej informacji zapraszamy na strony www:</a:t>
            </a:r>
          </a:p>
          <a:p>
            <a:pPr marL="457200" lvl="1" indent="0" algn="ctr">
              <a:buNone/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marL="457200" lvl="1" indent="0" algn="ctr">
              <a:buNone/>
            </a:pPr>
            <a:r>
              <a:rPr lang="pl-PL" sz="3600" b="1" dirty="0" smtClean="0">
                <a:solidFill>
                  <a:schemeClr val="tx2"/>
                </a:solidFill>
                <a:latin typeface="Calisto MT" pitchFamily="18" charset="0"/>
              </a:rPr>
              <a:t>www.wrzos.org.pl</a:t>
            </a:r>
            <a:endParaRPr lang="pl-PL" sz="3600" b="1" dirty="0" smtClean="0">
              <a:solidFill>
                <a:schemeClr val="tx2"/>
              </a:solidFill>
              <a:latin typeface="Calisto MT" pitchFamily="18" charset="0"/>
            </a:endParaRPr>
          </a:p>
          <a:p>
            <a:pPr marL="457200" lvl="1" indent="0" algn="ctr">
              <a:buNone/>
            </a:pPr>
            <a:r>
              <a:rPr lang="pl-PL" sz="3600" b="1" dirty="0" smtClean="0">
                <a:solidFill>
                  <a:schemeClr val="tx2"/>
                </a:solidFill>
                <a:latin typeface="Calisto MT" pitchFamily="18" charset="0"/>
              </a:rPr>
              <a:t>www.crzl.gov.pl</a:t>
            </a:r>
            <a:endParaRPr lang="pl-PL" sz="3600" b="1" dirty="0" smtClean="0">
              <a:solidFill>
                <a:schemeClr val="tx2"/>
              </a:solidFill>
              <a:latin typeface="Calisto MT" pitchFamily="18" charset="0"/>
            </a:endParaRPr>
          </a:p>
          <a:p>
            <a:pPr marL="457200" lvl="1" indent="0" algn="ctr">
              <a:buNone/>
            </a:pPr>
            <a:endParaRPr lang="pl-PL" dirty="0"/>
          </a:p>
          <a:p>
            <a:pPr marL="457200" lvl="1" indent="0"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Dziękuję za uwagę!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Alina Karczewska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		Diagnoza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720850"/>
            <a:ext cx="61531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2" name="Rectangle 12"/>
          <p:cNvSpPr>
            <a:spLocks noGrp="1" noChangeArrowheads="1"/>
          </p:cNvSpPr>
          <p:nvPr>
            <p:ph type="title"/>
          </p:nvPr>
        </p:nvSpPr>
        <p:spPr>
          <a:xfrm>
            <a:off x="2051720" y="0"/>
            <a:ext cx="6635080" cy="1417638"/>
          </a:xfrm>
        </p:spPr>
        <p:txBody>
          <a:bodyPr/>
          <a:lstStyle/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1453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i modele eksperckie – opracowane przez zespoły eksperckie</a:t>
            </a:r>
          </a:p>
          <a:p>
            <a:pPr marL="0" indent="0">
              <a:buNone/>
            </a:pPr>
            <a:endParaRPr lang="pl-P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marL="0" indent="0">
              <a:buNone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Grupy docelowe dla których stworzone zostały standardy:</a:t>
            </a:r>
            <a:endParaRPr lang="pl-P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marL="0" indent="0" algn="ctr"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niepełnosprawnością</a:t>
            </a:r>
          </a:p>
          <a:p>
            <a:pPr marL="0" indent="0" algn="ctr"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pozostające bez pracy</a:t>
            </a:r>
          </a:p>
          <a:p>
            <a:pPr marL="0" indent="0" algn="ctr"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Rodziny z dziećmi</a:t>
            </a:r>
          </a:p>
          <a:p>
            <a:pPr marL="0" indent="0" algn="ctr"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Rodziny z problemem przemocy</a:t>
            </a:r>
          </a:p>
          <a:p>
            <a:pPr marL="0" indent="0" algn="ctr"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starsze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91064" cy="648072"/>
          </a:xfrm>
        </p:spPr>
        <p:txBody>
          <a:bodyPr/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pracy socjalnej</a:t>
            </a:r>
            <a:b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Pakiety usług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160240" cy="18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0885"/>
            <a:ext cx="2591734" cy="189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521167" cy="18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51" y="386104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52990"/>
            <a:ext cx="2885589" cy="175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91064" cy="648072"/>
          </a:xfrm>
        </p:spPr>
        <p:txBody>
          <a:bodyPr/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pracy socjalnej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Book Antiqua"/>
              </a:rPr>
              <a:t>PRAKTYCZNE WSKAZÓWKI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Book Antiqua"/>
              </a:rPr>
              <a:t>dla pracownika socjalnego, 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wskazujące </a:t>
            </a:r>
            <a:r>
              <a:rPr lang="pl-PL" sz="2000" b="1" dirty="0">
                <a:solidFill>
                  <a:srgbClr val="000000"/>
                </a:solidFill>
                <a:latin typeface="Book Antiqua"/>
              </a:rPr>
              <a:t>jak prowadzić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pracę socjalną metodami indywidualnego przypadku i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grupową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W jaki </a:t>
            </a:r>
            <a:r>
              <a:rPr lang="pl-PL" sz="2000" b="1" dirty="0" smtClean="0">
                <a:solidFill>
                  <a:srgbClr val="000000"/>
                </a:solidFill>
                <a:latin typeface="Book Antiqua"/>
              </a:rPr>
              <a:t>sposób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 powinien </a:t>
            </a:r>
            <a:r>
              <a:rPr lang="pl-PL" sz="2000" b="1" dirty="0" smtClean="0">
                <a:solidFill>
                  <a:srgbClr val="000000"/>
                </a:solidFill>
                <a:latin typeface="Book Antiqua"/>
              </a:rPr>
              <a:t>postępować pracownik socjalny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, jaka jest </a:t>
            </a:r>
            <a:r>
              <a:rPr lang="pl-PL" sz="2000" b="1" dirty="0" smtClean="0">
                <a:solidFill>
                  <a:srgbClr val="000000"/>
                </a:solidFill>
                <a:latin typeface="Book Antiqua"/>
              </a:rPr>
              <a:t>rola klienta 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na każdym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etapie postępowania metodycznego 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(diagnoza – plan działania – realizacja planu – ocena końcowa/ systematyczna ewaluacja)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Jak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budować relacje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,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komunikować się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,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motywować i towarzyszyć 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klientowi?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Jak wykorzystywać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zasoby środowiska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?</a:t>
            </a:r>
          </a:p>
          <a:p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Narzędzia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 do pracy socjalnej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74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67744" y="274638"/>
            <a:ext cx="6419056" cy="850106"/>
          </a:xfrm>
        </p:spPr>
        <p:txBody>
          <a:bodyPr/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II usługi - z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czego składają się standardy usług (innych niż praca socjalna)?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1972816"/>
          </a:xfrm>
        </p:spPr>
        <p:txBody>
          <a:bodyPr/>
          <a:lstStyle/>
          <a:p>
            <a:r>
              <a:rPr lang="pl-PL" sz="2400" b="1" dirty="0" smtClean="0"/>
              <a:t>Cele</a:t>
            </a:r>
            <a:endParaRPr lang="pl-PL" sz="2400" dirty="0" smtClean="0"/>
          </a:p>
          <a:p>
            <a:r>
              <a:rPr lang="pl-PL" sz="2400" b="1" dirty="0" smtClean="0"/>
              <a:t>Efekty</a:t>
            </a:r>
          </a:p>
          <a:p>
            <a:r>
              <a:rPr lang="pl-PL" sz="2400" b="1" dirty="0" smtClean="0"/>
              <a:t>Adresaci </a:t>
            </a:r>
            <a:r>
              <a:rPr lang="pl-PL" sz="2400" dirty="0" smtClean="0"/>
              <a:t>usługi</a:t>
            </a:r>
          </a:p>
          <a:p>
            <a:r>
              <a:rPr lang="pl-PL" sz="2400" b="1" dirty="0" smtClean="0"/>
              <a:t>Miejsce realizacji </a:t>
            </a:r>
            <a:r>
              <a:rPr lang="pl-PL" sz="2400" dirty="0" smtClean="0"/>
              <a:t>usługi </a:t>
            </a:r>
            <a:endParaRPr lang="pl-PL" sz="2400" dirty="0" smtClean="0"/>
          </a:p>
          <a:p>
            <a:endParaRPr lang="pl-PL" sz="2400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200" y="3717032"/>
            <a:ext cx="4038600" cy="2409131"/>
          </a:xfrm>
        </p:spPr>
        <p:txBody>
          <a:bodyPr/>
          <a:lstStyle/>
          <a:p>
            <a:r>
              <a:rPr lang="pl-PL" sz="2400" b="1" dirty="0" smtClean="0"/>
              <a:t>Tok postępowania i czynności </a:t>
            </a:r>
            <a:r>
              <a:rPr lang="pl-PL" sz="2400" dirty="0" smtClean="0"/>
              <a:t>w ramach realizacji usługi?</a:t>
            </a:r>
            <a:endParaRPr lang="pl-PL" sz="2400" dirty="0" smtClean="0"/>
          </a:p>
          <a:p>
            <a:r>
              <a:rPr lang="pl-PL" sz="2400" b="1" dirty="0" smtClean="0"/>
              <a:t>Narzędzia</a:t>
            </a:r>
            <a:r>
              <a:rPr lang="pl-PL" sz="2400" dirty="0" smtClean="0"/>
              <a:t> usługi</a:t>
            </a:r>
          </a:p>
          <a:p>
            <a:r>
              <a:rPr lang="pl-PL" sz="2400" b="1" dirty="0" smtClean="0"/>
              <a:t>Czas</a:t>
            </a:r>
            <a:r>
              <a:rPr lang="pl-PL" sz="2400" dirty="0" smtClean="0"/>
              <a:t> realizacji usługi</a:t>
            </a:r>
            <a:endParaRPr lang="pl-PL" sz="2400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sz="2400" b="1" dirty="0" smtClean="0"/>
              <a:t>Warunki materialne </a:t>
            </a:r>
            <a:r>
              <a:rPr lang="pl-PL" sz="2400" dirty="0" smtClean="0"/>
              <a:t>potrzebne do realizacji usługi</a:t>
            </a:r>
          </a:p>
          <a:p>
            <a:r>
              <a:rPr lang="pl-PL" sz="2400" dirty="0" smtClean="0"/>
              <a:t>Jakie </a:t>
            </a:r>
            <a:r>
              <a:rPr lang="pl-PL" sz="2400" b="1" dirty="0" smtClean="0"/>
              <a:t>profesjonalne wsparcie </a:t>
            </a:r>
            <a:r>
              <a:rPr lang="pl-PL" sz="2400" dirty="0" smtClean="0"/>
              <a:t>należy zapewnić realizatorom usług?</a:t>
            </a:r>
          </a:p>
          <a:p>
            <a:r>
              <a:rPr lang="pl-PL" sz="2400" b="1" dirty="0" smtClean="0"/>
              <a:t>Kwalifikacje</a:t>
            </a:r>
            <a:r>
              <a:rPr lang="pl-PL" sz="2400" dirty="0" smtClean="0"/>
              <a:t> usługodawców</a:t>
            </a:r>
          </a:p>
          <a:p>
            <a:r>
              <a:rPr lang="pl-PL" sz="2400" b="1" dirty="0" smtClean="0"/>
              <a:t>Tryb i narzędzia do oceny i kontroli zadania</a:t>
            </a:r>
          </a:p>
          <a:p>
            <a:endParaRPr lang="pl-PL" sz="2400" dirty="0" smtClean="0"/>
          </a:p>
          <a:p>
            <a:endParaRPr lang="pl-PL" sz="2800" dirty="0" smtClean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297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282154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standardy opracowano?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poradnictwa specjalistycznego dla osób z niepełnosprawnością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2" y="2400518"/>
            <a:ext cx="3287924" cy="24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standardy opracowano?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specjalistycznego poradnictwa – rodzinnego, dla rodzin z dziećmi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3" y="2420888"/>
            <a:ext cx="354668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7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y1">
  <a:themeElements>
    <a:clrScheme name="Standard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y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Standardy1</Template>
  <TotalTime>451</TotalTime>
  <Words>628</Words>
  <Application>Microsoft Office PowerPoint</Application>
  <PresentationFormat>Pokaz na ekranie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Standardy1</vt:lpstr>
      <vt:lpstr>Standardy Usług i  Modele Instytucji  pomocy i integracji społecznej ~Wprowadzenie~</vt:lpstr>
      <vt:lpstr>Główne zalety standaryzacji</vt:lpstr>
      <vt:lpstr>  Diagnoza</vt:lpstr>
      <vt:lpstr>Prezentacja programu PowerPoint</vt:lpstr>
      <vt:lpstr>Standardy pracy socjalnej Pakiety usług</vt:lpstr>
      <vt:lpstr>Standardy pracy socjalnej</vt:lpstr>
      <vt:lpstr>Standardy II usługi - z czego składają się standardy usług (innych niż praca socjalna)?</vt:lpstr>
      <vt:lpstr>Jakie standardy opracowano?</vt:lpstr>
      <vt:lpstr>Jakie standardy opracowano?</vt:lpstr>
      <vt:lpstr>Jakie standardy opracowano?</vt:lpstr>
      <vt:lpstr>Jakie standardy opracowano?</vt:lpstr>
      <vt:lpstr>Jakie standardy opracowano?</vt:lpstr>
      <vt:lpstr>Modele instytucji</vt:lpstr>
      <vt:lpstr>Modele realizacji usług uwzględniają specyfikę JOPS, w zależności od wielkości i typu JOPS</vt:lpstr>
      <vt:lpstr>Schemat modeli JOPS</vt:lpstr>
      <vt:lpstr>Schemat modeli JOPS</vt:lpstr>
      <vt:lpstr>Pilotaż</vt:lpstr>
      <vt:lpstr>PILOTAŻ</vt:lpstr>
      <vt:lpstr>Pilotaż</vt:lpstr>
      <vt:lpstr>Pilotaż</vt:lpstr>
      <vt:lpstr>Pilotaż</vt:lpstr>
      <vt:lpstr>Pilotaż</vt:lpstr>
      <vt:lpstr>Prezentacja programu PowerPoint</vt:lpstr>
    </vt:vector>
  </TitlesOfParts>
  <Company>WRZOS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Alina Karczewska</dc:creator>
  <cp:lastModifiedBy>Alina Karczewska</cp:lastModifiedBy>
  <cp:revision>34</cp:revision>
  <dcterms:created xsi:type="dcterms:W3CDTF">2011-07-11T07:32:33Z</dcterms:created>
  <dcterms:modified xsi:type="dcterms:W3CDTF">2011-10-02T18:45:35Z</dcterms:modified>
</cp:coreProperties>
</file>