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80" r:id="rId4"/>
    <p:sldId id="265" r:id="rId5"/>
    <p:sldId id="269" r:id="rId6"/>
    <p:sldId id="283" r:id="rId7"/>
    <p:sldId id="285" r:id="rId8"/>
    <p:sldId id="281" r:id="rId9"/>
    <p:sldId id="284" r:id="rId10"/>
    <p:sldId id="279" r:id="rId11"/>
    <p:sldId id="277" r:id="rId12"/>
    <p:sldId id="282" r:id="rId13"/>
    <p:sldId id="278" r:id="rId14"/>
  </p:sldIdLst>
  <p:sldSz cx="9144000" cy="6858000" type="screen4x3"/>
  <p:notesSz cx="9144000" cy="6858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1376" autoAdjust="0"/>
  </p:normalViewPr>
  <p:slideViewPr>
    <p:cSldViewPr>
      <p:cViewPr>
        <p:scale>
          <a:sx n="75" d="100"/>
          <a:sy n="75" d="100"/>
        </p:scale>
        <p:origin x="-37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1789-67D4-4F83-BE68-FCA5E3DEAB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E085C-AEDB-42D7-BFC4-2BDAD3F03D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E8CD-0321-4A6C-8ADA-83CF33F536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25F0-4EBD-4222-9287-34C6DF8853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D0E5C-E3FD-407D-86A6-F526CC55C8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AA7FC-52BC-401C-A353-7B23B7B4C1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1CA65-F9B4-4485-8479-1F3A2C48CB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F495-8AAE-41EB-BFAC-8B21349F6B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BE9C-E1CF-47EA-85D3-ED7FE32223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F693-4AAF-4277-91ED-3881BA2DAA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3DA1-B389-416E-AD03-43F327C7A3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67F3D-19ED-48B9-B31B-99E7329001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994D929A-D4E4-4D42-AEE4-9E9E86727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8229600" cy="1223962"/>
          </a:xfrm>
        </p:spPr>
        <p:txBody>
          <a:bodyPr/>
          <a:lstStyle/>
          <a:p>
            <a:pPr eaLnBrk="1" hangingPunct="1"/>
            <a:r>
              <a:rPr lang="pl-PL" sz="3200" b="1" smtClean="0">
                <a:latin typeface="Times New Roman" pitchFamily="18" charset="0"/>
              </a:rPr>
              <a:t>Model realizacji usług o określonym standardzie w miastach na prawach powiatu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2160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smtClean="0">
                <a:latin typeface="Times New Roman" pitchFamily="18" charset="0"/>
              </a:rPr>
              <a:t>Zespół ekspercki ds. modelu realizacji usług w mieście na prawach powiatu w składzie: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smtClean="0">
                <a:latin typeface="Times New Roman" pitchFamily="18" charset="0"/>
              </a:rPr>
              <a:t>Kazimiera Janiszewska, Ewa Kamińska, Lucyna Kozaczuk, Marek Lasota,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1800" smtClean="0">
                <a:latin typeface="Times New Roman" pitchFamily="18" charset="0"/>
              </a:rPr>
              <a:t>Maria Remiezowicz, Jacek Sutryk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1800" smtClean="0">
                <a:latin typeface="Times New Roman" pitchFamily="18" charset="0"/>
              </a:rPr>
              <a:t>Poznań, 13.12.2011r.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12875"/>
            <a:ext cx="8229600" cy="501650"/>
          </a:xfrm>
        </p:spPr>
        <p:txBody>
          <a:bodyPr/>
          <a:lstStyle/>
          <a:p>
            <a:pPr eaLnBrk="1" hangingPunct="1"/>
            <a:r>
              <a:rPr lang="pl-PL" sz="2000" i="1" smtClean="0">
                <a:latin typeface="Times New Roman" pitchFamily="18" charset="0"/>
              </a:rPr>
              <a:t>Przedmiot postępowania administracyjnego </a:t>
            </a:r>
            <a:br>
              <a:rPr lang="pl-PL" sz="2000" i="1" smtClean="0">
                <a:latin typeface="Times New Roman" pitchFamily="18" charset="0"/>
              </a:rPr>
            </a:br>
            <a:r>
              <a:rPr lang="pl-PL" sz="2000" i="1" smtClean="0">
                <a:latin typeface="Times New Roman" pitchFamily="18" charset="0"/>
              </a:rPr>
              <a:t>w sprawie o świadczenia pomocy społecznej</a:t>
            </a:r>
            <a:br>
              <a:rPr lang="pl-PL" sz="2000" i="1" smtClean="0">
                <a:latin typeface="Times New Roman" pitchFamily="18" charset="0"/>
              </a:rPr>
            </a:br>
            <a:endParaRPr lang="pl-PL" sz="2000" i="1" smtClean="0"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18487" cy="38179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pl-PL" sz="200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istnieją powody trudnej sytuacji życiowej (art. 7 ups) 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do przezwyciężania trudnej sytuacji życiowej, związanej z prowadzonym postępowaniem w sprawie świadczenia, można wykorzystać własne uprawnienia, zasoby i możliwości. (art. 2.1 ups)  - </a:t>
            </a:r>
            <a:r>
              <a:rPr lang="pl-PL" sz="1600" u="sng" smtClean="0">
                <a:latin typeface="Times New Roman" pitchFamily="18" charset="0"/>
              </a:rPr>
              <a:t>częściowo ustala pracownik socjalny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stanu zaspokojenia niezbędnych potrzeb umożliwiających życie w warunkach odpowiadających godności człowieka (art. 3.1 ups)  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jest spełnione kryterium dochodowe (art. 8 ups)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nie istnieją dysproporcje pomiędzy udokumentowaną wysokością dochodu a sytuacją majątkową osoby lub rodziny a tym samym czy osoba lub rodzina jest w stanie przezwyciężyć trudną sytuację życiową, wykorzystując własne zasoby majątkowe (art. 12 ups) 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są spełnione szczegółowe warunki przyznania świadczeń, o których mowa w art. 36 ups oraz ustalenia informacji niezbędnych do określenia rozmiaru świadczenia  </a:t>
            </a:r>
          </a:p>
          <a:p>
            <a:pPr marL="609600" indent="-609600">
              <a:lnSpc>
                <a:spcPct val="80000"/>
              </a:lnSpc>
            </a:pPr>
            <a:r>
              <a:rPr lang="pl-PL" sz="1600" smtClean="0">
                <a:latin typeface="Times New Roman" pitchFamily="18" charset="0"/>
              </a:rPr>
              <a:t>czy osoby i rodziny korzystające z pomocy społecznej podejmują współdziałanie w rozwiązywaniu swojej trudnej sytuacji życiowej (art. 4 i art. 11.2 ups)  - </a:t>
            </a:r>
            <a:r>
              <a:rPr lang="pl-PL" sz="1600" u="sng" smtClean="0">
                <a:latin typeface="Times New Roman" pitchFamily="18" charset="0"/>
              </a:rPr>
              <a:t>ustala pracownik socjalny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</a:pPr>
            <a:endParaRPr lang="pl-PL" sz="1600" u="sng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sz="16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 flipV="1">
            <a:off x="468313" y="188913"/>
            <a:ext cx="8229600" cy="71437"/>
          </a:xfrm>
        </p:spPr>
        <p:txBody>
          <a:bodyPr/>
          <a:lstStyle/>
          <a:p>
            <a:pPr eaLnBrk="1" hangingPunct="1"/>
            <a:r>
              <a:rPr lang="pl-PL" sz="2000" i="1" smtClean="0">
                <a:latin typeface="Times New Roman" pitchFamily="18" charset="0"/>
              </a:rPr>
              <a:t> </a:t>
            </a:r>
            <a:r>
              <a:rPr lang="pl-PL" sz="4000" smtClean="0"/>
              <a:t> </a:t>
            </a:r>
          </a:p>
        </p:txBody>
      </p:sp>
      <p:grpSp>
        <p:nvGrpSpPr>
          <p:cNvPr id="13316" name="Kanwa 574"/>
          <p:cNvGrpSpPr>
            <a:grpSpLocks/>
          </p:cNvGrpSpPr>
          <p:nvPr/>
        </p:nvGrpSpPr>
        <p:grpSpPr bwMode="auto">
          <a:xfrm>
            <a:off x="900113" y="692150"/>
            <a:ext cx="5757862" cy="5184775"/>
            <a:chOff x="0" y="0"/>
            <a:chExt cx="57607" cy="65639"/>
          </a:xfrm>
        </p:grpSpPr>
        <p:sp>
          <p:nvSpPr>
            <p:cNvPr id="13317" name="AutoShape 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7607" cy="65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18" name="Rectangle 119"/>
            <p:cNvSpPr>
              <a:spLocks noChangeArrowheads="1"/>
            </p:cNvSpPr>
            <p:nvPr/>
          </p:nvSpPr>
          <p:spPr bwMode="auto">
            <a:xfrm>
              <a:off x="21168" y="39292"/>
              <a:ext cx="20574" cy="45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i="1"/>
                <a:t>przekazanie informacji o określeniu  </a:t>
              </a:r>
            </a:p>
            <a:p>
              <a:pPr algn="ctr"/>
              <a:r>
                <a:rPr lang="pl-PL" sz="900" i="1"/>
                <a:t>zasad współdziałania  </a:t>
              </a:r>
              <a:endParaRPr lang="pl-PL"/>
            </a:p>
          </p:txBody>
        </p:sp>
        <p:sp>
          <p:nvSpPr>
            <p:cNvPr id="13319" name="Rectangle 120"/>
            <p:cNvSpPr>
              <a:spLocks noChangeArrowheads="1"/>
            </p:cNvSpPr>
            <p:nvPr/>
          </p:nvSpPr>
          <p:spPr bwMode="auto">
            <a:xfrm>
              <a:off x="23454" y="54151"/>
              <a:ext cx="34290" cy="45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i="1"/>
                <a:t>przekazanie informacji o współdziałaniu/braku współdziałania klienta   </a:t>
              </a:r>
              <a:endParaRPr lang="pl-PL"/>
            </a:p>
          </p:txBody>
        </p:sp>
        <p:sp>
          <p:nvSpPr>
            <p:cNvPr id="13320" name="Rectangle 121"/>
            <p:cNvSpPr>
              <a:spLocks noChangeArrowheads="1"/>
            </p:cNvSpPr>
            <p:nvPr/>
          </p:nvSpPr>
          <p:spPr bwMode="auto">
            <a:xfrm>
              <a:off x="9738" y="8431"/>
              <a:ext cx="14859" cy="800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przyjęcie wniosku i przeprowadzenie badania sytuacji klienta</a:t>
              </a:r>
              <a:endParaRPr lang="pl-PL"/>
            </a:p>
          </p:txBody>
        </p:sp>
        <p:sp>
          <p:nvSpPr>
            <p:cNvPr id="13321" name="Rectangle 122"/>
            <p:cNvSpPr>
              <a:spLocks noChangeArrowheads="1"/>
            </p:cNvSpPr>
            <p:nvPr/>
          </p:nvSpPr>
          <p:spPr bwMode="auto">
            <a:xfrm>
              <a:off x="44028" y="19861"/>
              <a:ext cx="13716" cy="5715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tIns="82800"/>
            <a:lstStyle/>
            <a:p>
              <a:pPr algn="ctr"/>
              <a:r>
                <a:rPr lang="pl-PL" sz="1000" b="1"/>
                <a:t>PRACOWNIK</a:t>
              </a:r>
            </a:p>
            <a:p>
              <a:pPr algn="ctr"/>
              <a:r>
                <a:rPr lang="pl-PL" sz="1000" b="1"/>
                <a:t>SOCJALNY</a:t>
              </a:r>
              <a:endParaRPr lang="pl-PL"/>
            </a:p>
          </p:txBody>
        </p:sp>
        <p:sp>
          <p:nvSpPr>
            <p:cNvPr id="13322" name="Rectangle 123"/>
            <p:cNvSpPr>
              <a:spLocks noChangeArrowheads="1"/>
            </p:cNvSpPr>
            <p:nvPr/>
          </p:nvSpPr>
          <p:spPr bwMode="auto">
            <a:xfrm>
              <a:off x="10881" y="19861"/>
              <a:ext cx="12573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skierowanie </a:t>
              </a:r>
            </a:p>
            <a:p>
              <a:pPr algn="ctr"/>
              <a:r>
                <a:rPr lang="pl-PL" sz="1000" b="1"/>
                <a:t>do pracownika socjalnego </a:t>
              </a:r>
              <a:endParaRPr lang="pl-PL"/>
            </a:p>
          </p:txBody>
        </p:sp>
        <p:sp>
          <p:nvSpPr>
            <p:cNvPr id="13323" name="Rectangle 124"/>
            <p:cNvSpPr>
              <a:spLocks noChangeArrowheads="1"/>
            </p:cNvSpPr>
            <p:nvPr/>
          </p:nvSpPr>
          <p:spPr bwMode="auto">
            <a:xfrm>
              <a:off x="12024" y="35863"/>
              <a:ext cx="10287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przyznanie lub odmowa świadczeń </a:t>
              </a:r>
              <a:endParaRPr lang="pl-PL"/>
            </a:p>
          </p:txBody>
        </p:sp>
        <p:sp>
          <p:nvSpPr>
            <p:cNvPr id="13324" name="Rectangle 125"/>
            <p:cNvSpPr>
              <a:spLocks noChangeArrowheads="1"/>
            </p:cNvSpPr>
            <p:nvPr/>
          </p:nvSpPr>
          <p:spPr bwMode="auto">
            <a:xfrm>
              <a:off x="12024" y="51865"/>
              <a:ext cx="10287" cy="45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realizacja świadczeń </a:t>
              </a:r>
              <a:endParaRPr lang="pl-PL"/>
            </a:p>
          </p:txBody>
        </p:sp>
        <p:sp>
          <p:nvSpPr>
            <p:cNvPr id="13325" name="Rectangle 126"/>
            <p:cNvSpPr>
              <a:spLocks noChangeArrowheads="1"/>
            </p:cNvSpPr>
            <p:nvPr/>
          </p:nvSpPr>
          <p:spPr bwMode="auto">
            <a:xfrm>
              <a:off x="10881" y="58723"/>
              <a:ext cx="12573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monitorowanie wykorzystania świadczeń </a:t>
              </a:r>
              <a:endParaRPr lang="pl-PL"/>
            </a:p>
          </p:txBody>
        </p:sp>
        <p:sp>
          <p:nvSpPr>
            <p:cNvPr id="13326" name="Rectangle 127"/>
            <p:cNvSpPr>
              <a:spLocks noChangeArrowheads="1"/>
            </p:cNvSpPr>
            <p:nvPr/>
          </p:nvSpPr>
          <p:spPr bwMode="auto">
            <a:xfrm>
              <a:off x="12024" y="66724"/>
              <a:ext cx="10287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ewentualne ograniczenie świadczeń </a:t>
              </a:r>
              <a:endParaRPr lang="pl-PL"/>
            </a:p>
          </p:txBody>
        </p:sp>
        <p:sp>
          <p:nvSpPr>
            <p:cNvPr id="13327" name="Rectangle 128"/>
            <p:cNvSpPr>
              <a:spLocks noChangeArrowheads="1"/>
            </p:cNvSpPr>
            <p:nvPr/>
          </p:nvSpPr>
          <p:spPr bwMode="auto">
            <a:xfrm>
              <a:off x="40599" y="35863"/>
              <a:ext cx="20574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  określenie z klientem zasad współdziałania dla rozwiązania trudnej sytuacji</a:t>
              </a:r>
              <a:endParaRPr lang="pl-PL"/>
            </a:p>
          </p:txBody>
        </p:sp>
        <p:sp>
          <p:nvSpPr>
            <p:cNvPr id="13328" name="Rectangle 129"/>
            <p:cNvSpPr>
              <a:spLocks noChangeArrowheads="1"/>
            </p:cNvSpPr>
            <p:nvPr/>
          </p:nvSpPr>
          <p:spPr bwMode="auto">
            <a:xfrm>
              <a:off x="52029" y="46150"/>
              <a:ext cx="11430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prowadzenie pracy socjalnej</a:t>
              </a:r>
              <a:endParaRPr lang="pl-PL"/>
            </a:p>
          </p:txBody>
        </p:sp>
        <p:sp>
          <p:nvSpPr>
            <p:cNvPr id="13329" name="Rectangle 130"/>
            <p:cNvSpPr>
              <a:spLocks noChangeArrowheads="1"/>
            </p:cNvSpPr>
            <p:nvPr/>
          </p:nvSpPr>
          <p:spPr bwMode="auto">
            <a:xfrm>
              <a:off x="38313" y="46150"/>
              <a:ext cx="10287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skierowanie </a:t>
              </a:r>
              <a:br>
                <a:rPr lang="pl-PL" sz="1000" b="1"/>
              </a:br>
              <a:r>
                <a:rPr lang="pl-PL" sz="1000" b="1"/>
                <a:t>do innego specjalisty</a:t>
              </a:r>
              <a:endParaRPr lang="pl-PL"/>
            </a:p>
          </p:txBody>
        </p:sp>
        <p:cxnSp>
          <p:nvCxnSpPr>
            <p:cNvPr id="13330" name="AutoShape 131"/>
            <p:cNvCxnSpPr>
              <a:cxnSpLocks noChangeShapeType="1"/>
            </p:cNvCxnSpPr>
            <p:nvPr/>
          </p:nvCxnSpPr>
          <p:spPr bwMode="auto">
            <a:xfrm>
              <a:off x="23550" y="22718"/>
              <a:ext cx="20478" cy="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3331" name="Rectangle 132"/>
            <p:cNvSpPr>
              <a:spLocks noChangeArrowheads="1"/>
            </p:cNvSpPr>
            <p:nvPr/>
          </p:nvSpPr>
          <p:spPr bwMode="auto">
            <a:xfrm>
              <a:off x="29169" y="23290"/>
              <a:ext cx="10287" cy="2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i="1"/>
                <a:t>zgłoszenie się</a:t>
              </a:r>
              <a:endParaRPr lang="pl-PL"/>
            </a:p>
          </p:txBody>
        </p:sp>
        <p:cxnSp>
          <p:nvCxnSpPr>
            <p:cNvPr id="13332" name="AutoShape 133"/>
            <p:cNvCxnSpPr>
              <a:cxnSpLocks noChangeShapeType="1"/>
            </p:cNvCxnSpPr>
            <p:nvPr/>
          </p:nvCxnSpPr>
          <p:spPr bwMode="auto">
            <a:xfrm>
              <a:off x="17168" y="16527"/>
              <a:ext cx="8" cy="323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33" name="AutoShape 134"/>
            <p:cNvCxnSpPr>
              <a:cxnSpLocks noChangeShapeType="1"/>
            </p:cNvCxnSpPr>
            <p:nvPr/>
          </p:nvCxnSpPr>
          <p:spPr bwMode="auto">
            <a:xfrm rot="5400000">
              <a:off x="38980" y="35387"/>
              <a:ext cx="2191" cy="35337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34" name="AutoShape 135"/>
            <p:cNvCxnSpPr>
              <a:cxnSpLocks noChangeShapeType="1"/>
            </p:cNvCxnSpPr>
            <p:nvPr/>
          </p:nvCxnSpPr>
          <p:spPr bwMode="auto">
            <a:xfrm rot="5400000">
              <a:off x="31835" y="42531"/>
              <a:ext cx="2191" cy="2105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35" name="AutoShape 136"/>
            <p:cNvCxnSpPr>
              <a:cxnSpLocks noChangeShapeType="1"/>
            </p:cNvCxnSpPr>
            <p:nvPr/>
          </p:nvCxnSpPr>
          <p:spPr bwMode="auto">
            <a:xfrm>
              <a:off x="17168" y="41673"/>
              <a:ext cx="8" cy="1009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36" name="AutoShape 137"/>
            <p:cNvCxnSpPr>
              <a:cxnSpLocks noChangeShapeType="1"/>
            </p:cNvCxnSpPr>
            <p:nvPr/>
          </p:nvCxnSpPr>
          <p:spPr bwMode="auto">
            <a:xfrm>
              <a:off x="17168" y="56532"/>
              <a:ext cx="8" cy="209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37" name="AutoShape 138"/>
            <p:cNvCxnSpPr>
              <a:cxnSpLocks noChangeShapeType="1"/>
            </p:cNvCxnSpPr>
            <p:nvPr/>
          </p:nvCxnSpPr>
          <p:spPr bwMode="auto">
            <a:xfrm>
              <a:off x="17168" y="64533"/>
              <a:ext cx="8" cy="209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38" name="AutoShape 139"/>
            <p:cNvCxnSpPr>
              <a:cxnSpLocks noChangeShapeType="1"/>
            </p:cNvCxnSpPr>
            <p:nvPr/>
          </p:nvCxnSpPr>
          <p:spPr bwMode="auto">
            <a:xfrm>
              <a:off x="50886" y="33672"/>
              <a:ext cx="8" cy="209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39" name="AutoShape 140"/>
            <p:cNvCxnSpPr>
              <a:cxnSpLocks noChangeShapeType="1"/>
            </p:cNvCxnSpPr>
            <p:nvPr/>
          </p:nvCxnSpPr>
          <p:spPr bwMode="auto">
            <a:xfrm rot="5400000">
              <a:off x="44981" y="40148"/>
              <a:ext cx="4382" cy="7429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40" name="AutoShape 141"/>
            <p:cNvCxnSpPr>
              <a:cxnSpLocks noChangeShapeType="1"/>
            </p:cNvCxnSpPr>
            <p:nvPr/>
          </p:nvCxnSpPr>
          <p:spPr bwMode="auto">
            <a:xfrm rot="16200000" flipH="1">
              <a:off x="52124" y="40435"/>
              <a:ext cx="4382" cy="6858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41" name="AutoShape 142"/>
            <p:cNvCxnSpPr>
              <a:cxnSpLocks noChangeShapeType="1"/>
            </p:cNvCxnSpPr>
            <p:nvPr/>
          </p:nvCxnSpPr>
          <p:spPr bwMode="auto">
            <a:xfrm>
              <a:off x="13167" y="430"/>
              <a:ext cx="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3342" name="Rectangle 143"/>
            <p:cNvSpPr>
              <a:spLocks noChangeArrowheads="1"/>
            </p:cNvSpPr>
            <p:nvPr/>
          </p:nvSpPr>
          <p:spPr bwMode="auto">
            <a:xfrm>
              <a:off x="24597" y="58723"/>
              <a:ext cx="32004" cy="102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l-PL" sz="900" i="1"/>
            </a:p>
            <a:p>
              <a:pPr algn="ctr"/>
              <a:endParaRPr lang="pl-PL" sz="900" i="1"/>
            </a:p>
            <a:p>
              <a:pPr algn="ctr"/>
              <a:r>
                <a:rPr lang="pl-PL" sz="900" i="1"/>
                <a:t>ewentualne przekazanie innych informacji istotnych dla udzielenia świadczenia</a:t>
              </a:r>
              <a:endParaRPr lang="pl-PL"/>
            </a:p>
          </p:txBody>
        </p:sp>
        <p:sp>
          <p:nvSpPr>
            <p:cNvPr id="13343" name="Rectangle 144"/>
            <p:cNvSpPr>
              <a:spLocks noChangeArrowheads="1"/>
            </p:cNvSpPr>
            <p:nvPr/>
          </p:nvSpPr>
          <p:spPr bwMode="auto">
            <a:xfrm>
              <a:off x="42885" y="430"/>
              <a:ext cx="16002" cy="4572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tIns="118800" bIns="82800"/>
            <a:lstStyle/>
            <a:p>
              <a:pPr algn="ctr"/>
              <a:r>
                <a:rPr lang="pl-PL" sz="1000" b="1"/>
                <a:t>KLIENT</a:t>
              </a:r>
              <a:endParaRPr lang="pl-PL"/>
            </a:p>
          </p:txBody>
        </p:sp>
        <p:sp>
          <p:nvSpPr>
            <p:cNvPr id="13344" name="Rectangle 145"/>
            <p:cNvSpPr>
              <a:spLocks noChangeArrowheads="1"/>
            </p:cNvSpPr>
            <p:nvPr/>
          </p:nvSpPr>
          <p:spPr bwMode="auto">
            <a:xfrm>
              <a:off x="8595" y="430"/>
              <a:ext cx="17145" cy="45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PRACOWNIK ds. ŚWIADCZEŃ</a:t>
              </a:r>
              <a:endParaRPr lang="pl-PL"/>
            </a:p>
          </p:txBody>
        </p:sp>
        <p:cxnSp>
          <p:nvCxnSpPr>
            <p:cNvPr id="13345" name="AutoShape 146"/>
            <p:cNvCxnSpPr>
              <a:cxnSpLocks noChangeShapeType="1"/>
            </p:cNvCxnSpPr>
            <p:nvPr/>
          </p:nvCxnSpPr>
          <p:spPr bwMode="auto">
            <a:xfrm>
              <a:off x="17168" y="5002"/>
              <a:ext cx="8" cy="333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46" name="AutoShape 147"/>
            <p:cNvCxnSpPr>
              <a:cxnSpLocks noChangeShapeType="1"/>
            </p:cNvCxnSpPr>
            <p:nvPr/>
          </p:nvCxnSpPr>
          <p:spPr bwMode="auto">
            <a:xfrm rot="5400000">
              <a:off x="35837" y="39673"/>
              <a:ext cx="9620" cy="34194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47" name="AutoShape 148"/>
            <p:cNvCxnSpPr>
              <a:cxnSpLocks noChangeShapeType="1"/>
            </p:cNvCxnSpPr>
            <p:nvPr/>
          </p:nvCxnSpPr>
          <p:spPr bwMode="auto">
            <a:xfrm flipH="1">
              <a:off x="22407" y="38720"/>
              <a:ext cx="18097" cy="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48" name="AutoShape 149"/>
            <p:cNvCxnSpPr>
              <a:cxnSpLocks noChangeShapeType="1"/>
            </p:cNvCxnSpPr>
            <p:nvPr/>
          </p:nvCxnSpPr>
          <p:spPr bwMode="auto">
            <a:xfrm flipH="1">
              <a:off x="25740" y="2716"/>
              <a:ext cx="17145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3349" name="Rectangle 150"/>
            <p:cNvSpPr>
              <a:spLocks noChangeArrowheads="1"/>
            </p:cNvSpPr>
            <p:nvPr/>
          </p:nvSpPr>
          <p:spPr bwMode="auto">
            <a:xfrm>
              <a:off x="40599" y="27862"/>
              <a:ext cx="20574" cy="571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/>
                <a:t>  ustalenie istnienia  zasobów niematerialnych i możliwości klienta</a:t>
              </a:r>
              <a:endParaRPr lang="pl-PL"/>
            </a:p>
          </p:txBody>
        </p:sp>
        <p:cxnSp>
          <p:nvCxnSpPr>
            <p:cNvPr id="13350" name="AutoShape 151"/>
            <p:cNvCxnSpPr>
              <a:cxnSpLocks noChangeShapeType="1"/>
            </p:cNvCxnSpPr>
            <p:nvPr/>
          </p:nvCxnSpPr>
          <p:spPr bwMode="auto">
            <a:xfrm>
              <a:off x="50886" y="25576"/>
              <a:ext cx="8" cy="219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51" name="AutoShape 152"/>
            <p:cNvCxnSpPr>
              <a:cxnSpLocks noChangeShapeType="1"/>
            </p:cNvCxnSpPr>
            <p:nvPr/>
          </p:nvCxnSpPr>
          <p:spPr bwMode="auto">
            <a:xfrm rot="10800000" flipV="1">
              <a:off x="17168" y="30719"/>
              <a:ext cx="23336" cy="5049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352" name="Text Box 153"/>
            <p:cNvSpPr txBox="1">
              <a:spLocks noChangeArrowheads="1"/>
            </p:cNvSpPr>
            <p:nvPr/>
          </p:nvSpPr>
          <p:spPr bwMode="auto">
            <a:xfrm>
              <a:off x="17739" y="31291"/>
              <a:ext cx="22860" cy="342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900" i="1"/>
                <a:t>przekazanie informacji o braku niewykorzystanych zasobów i możliwości</a:t>
              </a:r>
              <a:endParaRPr lang="pl-PL"/>
            </a:p>
          </p:txBody>
        </p:sp>
        <p:sp>
          <p:nvSpPr>
            <p:cNvPr id="13353" name="Line 192"/>
            <p:cNvSpPr>
              <a:spLocks noChangeShapeType="1"/>
            </p:cNvSpPr>
            <p:nvPr/>
          </p:nvSpPr>
          <p:spPr bwMode="auto">
            <a:xfrm>
              <a:off x="14859" y="25146"/>
              <a:ext cx="1" cy="10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12875"/>
            <a:ext cx="8229600" cy="501650"/>
          </a:xfrm>
        </p:spPr>
        <p:txBody>
          <a:bodyPr/>
          <a:lstStyle/>
          <a:p>
            <a:pPr eaLnBrk="1" hangingPunct="1"/>
            <a:r>
              <a:rPr lang="pl-PL" sz="2000" i="1" smtClean="0">
                <a:latin typeface="Times New Roman" pitchFamily="18" charset="0"/>
              </a:rPr>
              <a:t>Warunki zapewnienia jakości pracy socjalnej</a:t>
            </a:r>
            <a:br>
              <a:rPr lang="pl-PL" sz="2000" i="1" smtClean="0">
                <a:latin typeface="Times New Roman" pitchFamily="18" charset="0"/>
              </a:rPr>
            </a:br>
            <a:endParaRPr lang="pl-PL" sz="2000" i="1" smtClean="0">
              <a:latin typeface="Times New Roman" pitchFamily="18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218487" cy="38179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pl-PL" sz="1800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l-PL" sz="1800" smtClean="0">
                <a:latin typeface="Times New Roman" pitchFamily="18" charset="0"/>
              </a:rPr>
              <a:t>zapewnienie możliwości rozwoju organizacji (formułowanie rozwiązań organizacyjnych, zapewnienie zasobów sprzętowych, zapewnienie komunikacji i dostępu do informacji).</a:t>
            </a:r>
          </a:p>
          <a:p>
            <a:pPr marL="609600" indent="-609600">
              <a:buFontTx/>
              <a:buAutoNum type="arabicPeriod"/>
            </a:pPr>
            <a:r>
              <a:rPr lang="pl-PL" sz="1800" smtClean="0">
                <a:latin typeface="Times New Roman" pitchFamily="18" charset="0"/>
              </a:rPr>
              <a:t>zapewnienie rozwoju pracowników (stworzenie systemu rekrutacji, szkoleń, profili kompetencyjnych, ocen pracowniczych)</a:t>
            </a:r>
          </a:p>
          <a:p>
            <a:pPr marL="609600" indent="-609600">
              <a:buFontTx/>
              <a:buAutoNum type="arabicPeriod"/>
            </a:pPr>
            <a:r>
              <a:rPr lang="pl-PL" sz="1800" smtClean="0">
                <a:latin typeface="Times New Roman" pitchFamily="18" charset="0"/>
              </a:rPr>
              <a:t>zapewnienie wsparcia pracowników (zapewnienie superwizji, wsparcia metodycznego i emocjonalnego, wymiany doświadczeń)</a:t>
            </a:r>
            <a:endParaRPr lang="pl-PL" sz="1800" u="sng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l-PL" sz="1800" u="sng" smtClean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pl-PL" sz="16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941388"/>
          </a:xfrm>
        </p:spPr>
        <p:txBody>
          <a:bodyPr/>
          <a:lstStyle/>
          <a:p>
            <a:pPr eaLnBrk="1" hangingPunct="1"/>
            <a:r>
              <a:rPr lang="pl-PL" sz="2000" i="1" smtClean="0">
                <a:latin typeface="Times New Roman" pitchFamily="18" charset="0"/>
              </a:rPr>
              <a:t>Struktura organizacyjna pionu pomocy środowiskowej w MOPS/MOPR</a:t>
            </a:r>
            <a:r>
              <a:rPr lang="pl-PL" sz="4000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409700" y="1843088"/>
          <a:ext cx="6299200" cy="4200525"/>
        </p:xfrm>
        <a:graphic>
          <a:graphicData uri="http://schemas.openxmlformats.org/presentationml/2006/ole">
            <p:oleObj spid="_x0000_s2050" name="Dokument" r:id="rId4" imgW="5777567" imgH="385235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1125538"/>
            <a:ext cx="8229600" cy="863600"/>
          </a:xfrm>
        </p:spPr>
        <p:txBody>
          <a:bodyPr/>
          <a:lstStyle/>
          <a:p>
            <a:pPr eaLnBrk="1" hangingPunct="1"/>
            <a:r>
              <a:rPr lang="pl-PL" sz="2800" b="1" i="1" smtClean="0">
                <a:latin typeface="Times New Roman" pitchFamily="18" charset="0"/>
              </a:rPr>
              <a:t>Elementy modelu</a:t>
            </a:r>
            <a:endParaRPr lang="pl-PL" sz="3200" b="1" smtClean="0">
              <a:latin typeface="Times New Roman" pitchFamily="18" charset="0"/>
            </a:endParaRP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pl-PL" sz="2000" smtClean="0">
                <a:latin typeface="Times New Roman" pitchFamily="18" charset="0"/>
              </a:rPr>
              <a:t>Rola i miejsce MOPS/MOPR w lokalnym systemie pomocy społecznej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pl-PL" sz="2000" smtClean="0">
                <a:latin typeface="Times New Roman" pitchFamily="18" charset="0"/>
              </a:rPr>
              <a:t>Model realizacji usług o określonym standardzie 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	a) organizacja usług pomocy społecznej z uwzględnieniem 	zlecania zadań i budowania partnerstw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	b) warunki organizacyjne prowadzenia pracy socjalnej</a:t>
            </a:r>
          </a:p>
          <a:p>
            <a:pPr marL="609600" indent="-609600" eaLnBrk="1" hangingPunct="1">
              <a:buFontTx/>
              <a:buAutoNum type="arabicPeriod"/>
            </a:pPr>
            <a:endParaRPr lang="pl-PL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25538"/>
            <a:ext cx="8229600" cy="863600"/>
          </a:xfrm>
        </p:spPr>
        <p:txBody>
          <a:bodyPr/>
          <a:lstStyle/>
          <a:p>
            <a:pPr eaLnBrk="1" hangingPunct="1"/>
            <a:r>
              <a:rPr lang="pl-PL" sz="2800" i="1" smtClean="0">
                <a:latin typeface="Times New Roman" pitchFamily="18" charset="0"/>
              </a:rPr>
              <a:t>Misja</a:t>
            </a:r>
            <a:r>
              <a:rPr lang="pl-PL" sz="3200" smtClean="0">
                <a:latin typeface="Times New Roman" pitchFamily="18" charset="0"/>
              </a:rPr>
              <a:t/>
            </a:r>
            <a:br>
              <a:rPr lang="pl-PL" sz="3200" smtClean="0">
                <a:latin typeface="Times New Roman" pitchFamily="18" charset="0"/>
              </a:rPr>
            </a:br>
            <a:endParaRPr lang="pl-PL" sz="3200" smtClean="0">
              <a:latin typeface="Times New Roman" pitchFamily="18" charset="0"/>
            </a:endParaRP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>
                <a:latin typeface="Times New Roman" pitchFamily="18" charset="0"/>
              </a:rPr>
              <a:t>	Kompleksowe wsparcie osoby/ rodziny znajdującej się w trudnej sytuacji życiowej realizowane przez profesjonalne służby pomocy społecznej przy użyciu określonych narzędzi tj. pakietu usług o określonym standardzie i wykorzystaniu zasobów własnych i środowiska lokalnego.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graphicFrame>
        <p:nvGraphicFramePr>
          <p:cNvPr id="1026" name="Diagram 6"/>
          <p:cNvGraphicFramePr>
            <a:graphicFrameLocks noChangeAspect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0" name="AutoShape 24"/>
          <p:cNvSpPr>
            <a:spLocks noChangeArrowheads="1"/>
          </p:cNvSpPr>
          <p:nvPr/>
        </p:nvSpPr>
        <p:spPr bwMode="auto">
          <a:xfrm>
            <a:off x="3708400" y="2565400"/>
            <a:ext cx="1509713" cy="477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l-PL" sz="1100" b="1">
                <a:latin typeface="Calibri" pitchFamily="34" charset="0"/>
                <a:cs typeface="Times New Roman" pitchFamily="18" charset="0"/>
              </a:rPr>
              <a:t>GMINA/POWIAT</a:t>
            </a:r>
            <a:endParaRPr lang="pl-PL" sz="1800"/>
          </a:p>
        </p:txBody>
      </p:sp>
      <p:sp>
        <p:nvSpPr>
          <p:cNvPr id="1031" name="AutoShape 23"/>
          <p:cNvSpPr>
            <a:spLocks noChangeArrowheads="1"/>
          </p:cNvSpPr>
          <p:nvPr/>
        </p:nvSpPr>
        <p:spPr bwMode="auto">
          <a:xfrm>
            <a:off x="1792288" y="3076575"/>
            <a:ext cx="3700462" cy="5524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»"/>
            </a:pPr>
            <a:endParaRPr lang="pl-PL"/>
          </a:p>
        </p:txBody>
      </p:sp>
      <p:sp>
        <p:nvSpPr>
          <p:cNvPr id="1032" name="AutoShape 22"/>
          <p:cNvSpPr>
            <a:spLocks noChangeArrowheads="1"/>
          </p:cNvSpPr>
          <p:nvPr/>
        </p:nvSpPr>
        <p:spPr bwMode="auto">
          <a:xfrm>
            <a:off x="3524250" y="3076575"/>
            <a:ext cx="3827463" cy="5524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indent="449263"/>
            <a:r>
              <a:rPr lang="pl-PL" sz="1000" b="1">
                <a:latin typeface="Calibri" pitchFamily="34" charset="0"/>
                <a:cs typeface="Times New Roman" pitchFamily="18" charset="0"/>
              </a:rPr>
              <a:t>obszar wspólny  dla </a:t>
            </a:r>
            <a:br>
              <a:rPr lang="pl-PL" sz="1000" b="1">
                <a:latin typeface="Calibri" pitchFamily="34" charset="0"/>
                <a:cs typeface="Times New Roman" pitchFamily="18" charset="0"/>
              </a:rPr>
            </a:br>
            <a:r>
              <a:rPr lang="pl-PL" sz="1000" b="1">
                <a:latin typeface="Calibri" pitchFamily="34" charset="0"/>
                <a:cs typeface="Times New Roman" pitchFamily="18" charset="0"/>
              </a:rPr>
              <a:t>realizacji  określonego pakietu</a:t>
            </a:r>
            <a:endParaRPr lang="pl-PL" sz="1100"/>
          </a:p>
          <a:p>
            <a:pPr indent="449263" eaLnBrk="0" hangingPunct="0"/>
            <a:r>
              <a:rPr lang="pl-PL" sz="1100" b="1">
                <a:latin typeface="Calibri" pitchFamily="34" charset="0"/>
                <a:cs typeface="Times New Roman" pitchFamily="18" charset="0"/>
              </a:rPr>
              <a:t> usług </a:t>
            </a:r>
            <a:endParaRPr lang="pl-PL" sz="1800"/>
          </a:p>
        </p:txBody>
      </p:sp>
      <p:sp>
        <p:nvSpPr>
          <p:cNvPr id="1033" name="Text Box 19"/>
          <p:cNvSpPr txBox="1">
            <a:spLocks noChangeArrowheads="1"/>
          </p:cNvSpPr>
          <p:nvPr/>
        </p:nvSpPr>
        <p:spPr bwMode="auto">
          <a:xfrm>
            <a:off x="5884863" y="3141663"/>
            <a:ext cx="1328737" cy="431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100" b="1">
                <a:latin typeface="Calibri" pitchFamily="34" charset="0"/>
                <a:cs typeface="Times New Roman" pitchFamily="18" charset="0"/>
              </a:rPr>
              <a:t>MOPS/MOPR</a:t>
            </a:r>
            <a:endParaRPr lang="pl-PL" sz="1800"/>
          </a:p>
        </p:txBody>
      </p:sp>
      <p:cxnSp>
        <p:nvCxnSpPr>
          <p:cNvPr id="1034" name="AutoShape 21"/>
          <p:cNvCxnSpPr>
            <a:cxnSpLocks noChangeShapeType="1"/>
          </p:cNvCxnSpPr>
          <p:nvPr/>
        </p:nvCxnSpPr>
        <p:spPr bwMode="auto">
          <a:xfrm flipH="1">
            <a:off x="2987675" y="2708275"/>
            <a:ext cx="615950" cy="40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5" name="AutoShape 20"/>
          <p:cNvCxnSpPr>
            <a:cxnSpLocks noChangeShapeType="1"/>
          </p:cNvCxnSpPr>
          <p:nvPr/>
        </p:nvCxnSpPr>
        <p:spPr bwMode="auto">
          <a:xfrm flipH="1" flipV="1">
            <a:off x="5292725" y="2636838"/>
            <a:ext cx="701675" cy="40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36" name="AutoShape 18"/>
          <p:cNvSpPr>
            <a:spLocks noChangeArrowheads="1"/>
          </p:cNvSpPr>
          <p:nvPr/>
        </p:nvSpPr>
        <p:spPr bwMode="auto">
          <a:xfrm rot="10800000">
            <a:off x="1979613" y="3860800"/>
            <a:ext cx="5008562" cy="1028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973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564" y="18172"/>
                </a:moveTo>
                <a:cubicBezTo>
                  <a:pt x="4638" y="16888"/>
                  <a:pt x="2749" y="13995"/>
                  <a:pt x="2749" y="10800"/>
                </a:cubicBezTo>
                <a:cubicBezTo>
                  <a:pt x="2749" y="6353"/>
                  <a:pt x="6353" y="2749"/>
                  <a:pt x="10800" y="2749"/>
                </a:cubicBezTo>
                <a:cubicBezTo>
                  <a:pt x="15246" y="2749"/>
                  <a:pt x="18851" y="6353"/>
                  <a:pt x="18851" y="10800"/>
                </a:cubicBezTo>
                <a:cubicBezTo>
                  <a:pt x="18851" y="13995"/>
                  <a:pt x="16961" y="16888"/>
                  <a:pt x="14035" y="18172"/>
                </a:cubicBezTo>
                <a:lnTo>
                  <a:pt x="15140" y="20689"/>
                </a:lnTo>
                <a:cubicBezTo>
                  <a:pt x="19065" y="18966"/>
                  <a:pt x="21600" y="1508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5086"/>
                  <a:pt x="2534" y="18966"/>
                  <a:pt x="6459" y="20689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sz="1100">
                <a:latin typeface="Calibri" pitchFamily="34" charset="0"/>
                <a:cs typeface="Times New Roman" pitchFamily="18" charset="0"/>
              </a:rPr>
              <a:t> </a:t>
            </a:r>
            <a:endParaRPr lang="pl-PL" sz="1800"/>
          </a:p>
        </p:txBody>
      </p:sp>
      <p:cxnSp>
        <p:nvCxnSpPr>
          <p:cNvPr id="1037" name="AutoShape 15"/>
          <p:cNvCxnSpPr>
            <a:cxnSpLocks noChangeShapeType="1"/>
          </p:cNvCxnSpPr>
          <p:nvPr/>
        </p:nvCxnSpPr>
        <p:spPr bwMode="auto">
          <a:xfrm>
            <a:off x="3270250" y="2338388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8" name="AutoShape 17"/>
          <p:cNvCxnSpPr>
            <a:cxnSpLocks noChangeShapeType="1"/>
          </p:cNvCxnSpPr>
          <p:nvPr/>
        </p:nvCxnSpPr>
        <p:spPr bwMode="auto">
          <a:xfrm flipH="1" flipV="1">
            <a:off x="3348038" y="3644900"/>
            <a:ext cx="574675" cy="40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9" name="AutoShape 16"/>
          <p:cNvCxnSpPr>
            <a:cxnSpLocks noChangeShapeType="1"/>
          </p:cNvCxnSpPr>
          <p:nvPr/>
        </p:nvCxnSpPr>
        <p:spPr bwMode="auto">
          <a:xfrm flipV="1">
            <a:off x="4859338" y="3644900"/>
            <a:ext cx="701675" cy="403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0" name="Rectangle 25"/>
          <p:cNvSpPr>
            <a:spLocks noChangeArrowheads="1"/>
          </p:cNvSpPr>
          <p:nvPr/>
        </p:nvSpPr>
        <p:spPr bwMode="auto">
          <a:xfrm>
            <a:off x="611188" y="1268413"/>
            <a:ext cx="736123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800" i="1">
                <a:latin typeface="Times New Roman" pitchFamily="18" charset="0"/>
                <a:cs typeface="Times New Roman" pitchFamily="18" charset="0"/>
              </a:rPr>
              <a:t>Relacje MOPS/MOPR i Wydziału Urzędu Miasta</a:t>
            </a:r>
            <a:endParaRPr lang="pl-PL" sz="2800" i="1"/>
          </a:p>
          <a:p>
            <a:pPr eaLnBrk="0" hangingPunct="0"/>
            <a:endParaRPr lang="pl-PL" sz="2800" i="1"/>
          </a:p>
        </p:txBody>
      </p:sp>
      <p:sp>
        <p:nvSpPr>
          <p:cNvPr id="1041" name="Rectangle 28"/>
          <p:cNvSpPr>
            <a:spLocks noChangeArrowheads="1"/>
          </p:cNvSpPr>
          <p:nvPr/>
        </p:nvSpPr>
        <p:spPr bwMode="auto">
          <a:xfrm>
            <a:off x="1968500" y="2535238"/>
            <a:ext cx="184150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/>
              <a:t/>
            </a:r>
            <a:br>
              <a:rPr lang="pl-PL" sz="1100"/>
            </a:br>
            <a:endParaRPr lang="pl-PL" sz="1800"/>
          </a:p>
          <a:p>
            <a:pPr eaLnBrk="0" hangingPunct="0"/>
            <a:endParaRPr lang="pl-PL" sz="1800"/>
          </a:p>
        </p:txBody>
      </p:sp>
      <p:sp>
        <p:nvSpPr>
          <p:cNvPr id="1042" name="Rectangle 29"/>
          <p:cNvSpPr>
            <a:spLocks noChangeArrowheads="1"/>
          </p:cNvSpPr>
          <p:nvPr/>
        </p:nvSpPr>
        <p:spPr bwMode="auto">
          <a:xfrm>
            <a:off x="1968500" y="3111500"/>
            <a:ext cx="1077913" cy="53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sz="1800"/>
          </a:p>
          <a:p>
            <a:pPr eaLnBrk="0" hangingPunct="0"/>
            <a:r>
              <a:rPr lang="pl-PL" sz="1100">
                <a:latin typeface="Calibri" pitchFamily="34" charset="0"/>
              </a:rPr>
              <a:t>WYDZIAŁ UM</a:t>
            </a:r>
            <a:endParaRPr lang="pl-PL" sz="1800">
              <a:latin typeface="Calibri" pitchFamily="34" charset="0"/>
            </a:endParaRPr>
          </a:p>
        </p:txBody>
      </p:sp>
      <p:sp>
        <p:nvSpPr>
          <p:cNvPr id="1043" name="Rectangle 31"/>
          <p:cNvSpPr>
            <a:spLocks noChangeArrowheads="1"/>
          </p:cNvSpPr>
          <p:nvPr/>
        </p:nvSpPr>
        <p:spPr bwMode="auto">
          <a:xfrm>
            <a:off x="3851275" y="3789363"/>
            <a:ext cx="1069975" cy="97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100"/>
              <a:t/>
            </a:r>
            <a:br>
              <a:rPr lang="pl-PL" sz="1100"/>
            </a:br>
            <a:endParaRPr lang="pl-PL" sz="1800"/>
          </a:p>
          <a:p>
            <a:pPr eaLnBrk="0" hangingPunct="0"/>
            <a:r>
              <a:rPr lang="pl-PL" sz="1100" b="1">
                <a:latin typeface="Calibri" pitchFamily="34" charset="0"/>
                <a:cs typeface="Times New Roman" pitchFamily="18" charset="0"/>
              </a:rPr>
              <a:t>WSPÓŁPRACA </a:t>
            </a:r>
            <a:endParaRPr lang="pl-PL" sz="1100"/>
          </a:p>
          <a:p>
            <a:pPr eaLnBrk="0" hangingPunct="0"/>
            <a:endParaRPr lang="pl-PL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pl-PL" sz="2800" i="1" smtClean="0">
                <a:latin typeface="Times New Roman" pitchFamily="18" charset="0"/>
              </a:rPr>
              <a:t>Formy realizacji usług </a:t>
            </a:r>
          </a:p>
          <a:p>
            <a:pPr marL="609600" indent="-609600" algn="ctr" eaLnBrk="1" hangingPunct="1">
              <a:buFontTx/>
              <a:buNone/>
            </a:pPr>
            <a:endParaRPr lang="pl-PL" sz="2400" i="1" smtClean="0">
              <a:latin typeface="Times New Roman" pitchFamily="18" charset="0"/>
            </a:endParaRPr>
          </a:p>
          <a:p>
            <a:pPr marL="609600" indent="-609600"/>
            <a:r>
              <a:rPr lang="pl-PL" sz="2000" smtClean="0">
                <a:latin typeface="Times New Roman" pitchFamily="18" charset="0"/>
              </a:rPr>
              <a:t>Własne struktury  </a:t>
            </a:r>
          </a:p>
          <a:p>
            <a:pPr marL="609600" indent="-609600"/>
            <a:r>
              <a:rPr lang="pl-PL" sz="2000" smtClean="0">
                <a:latin typeface="Times New Roman" pitchFamily="18" charset="0"/>
              </a:rPr>
              <a:t>Samorządowa niezależna jednostka organizacyjna. </a:t>
            </a:r>
          </a:p>
          <a:p>
            <a:pPr marL="609600" indent="-609600"/>
            <a:r>
              <a:rPr lang="pl-PL" sz="2000" smtClean="0">
                <a:latin typeface="Times New Roman" pitchFamily="18" charset="0"/>
              </a:rPr>
              <a:t>Zlecanie usług podmiotom niepublicznym:</a:t>
            </a:r>
          </a:p>
          <a:p>
            <a:pPr marL="990600" lvl="1" indent="-533400">
              <a:buFontTx/>
              <a:buNone/>
            </a:pPr>
            <a:r>
              <a:rPr lang="pl-PL" sz="2000" smtClean="0">
                <a:latin typeface="Times New Roman" pitchFamily="18" charset="0"/>
              </a:rPr>
              <a:t>   - na zasadach określonych w ustawie o działalności pożytku publicznego i wolontariacie  </a:t>
            </a:r>
          </a:p>
          <a:p>
            <a:pPr marL="990600" lvl="1" indent="-533400">
              <a:buFontTx/>
              <a:buNone/>
            </a:pPr>
            <a:r>
              <a:rPr lang="pl-PL" sz="2000" smtClean="0">
                <a:latin typeface="Times New Roman" pitchFamily="18" charset="0"/>
              </a:rPr>
              <a:t>   - w trybie ustawy Prawo Zamówień Publicznych,  </a:t>
            </a:r>
          </a:p>
          <a:p>
            <a:pPr marL="609600" indent="-609600"/>
            <a:r>
              <a:rPr lang="pl-PL" sz="2000" smtClean="0">
                <a:latin typeface="Times New Roman" pitchFamily="18" charset="0"/>
              </a:rPr>
              <a:t>Wykonywanie usług w partnerstwie</a:t>
            </a:r>
          </a:p>
          <a:p>
            <a:pPr marL="609600" indent="-609600">
              <a:buFontTx/>
              <a:buNone/>
            </a:pPr>
            <a:r>
              <a:rPr lang="pl-PL" sz="2000" smtClean="0">
                <a:latin typeface="Times New Roman" pitchFamily="18" charset="0"/>
              </a:rPr>
              <a:t>	- publiczno-publicznym pomiędzy jednostkami samorządu  </a:t>
            </a:r>
          </a:p>
          <a:p>
            <a:pPr marL="609600" indent="-609600">
              <a:buFontTx/>
              <a:buNone/>
            </a:pPr>
            <a:r>
              <a:rPr lang="pl-PL" sz="2000" smtClean="0">
                <a:latin typeface="Times New Roman" pitchFamily="18" charset="0"/>
              </a:rPr>
              <a:t>	- publiczno-niepublicznym z organizacjami pozarządowymi  </a:t>
            </a:r>
          </a:p>
          <a:p>
            <a:pPr marL="609600" indent="-609600">
              <a:buFontTx/>
              <a:buNone/>
            </a:pPr>
            <a:r>
              <a:rPr lang="pl-PL" sz="2000" smtClean="0">
                <a:latin typeface="Times New Roman" pitchFamily="18" charset="0"/>
              </a:rPr>
              <a:t>	- publiczno-prywatnym  </a:t>
            </a:r>
          </a:p>
          <a:p>
            <a:pPr marL="609600" indent="-609600"/>
            <a:r>
              <a:rPr lang="pl-PL" sz="2000" smtClean="0">
                <a:latin typeface="Times New Roman" pitchFamily="18" charset="0"/>
              </a:rPr>
              <a:t>Szczególne formy wynikające z zapisów w innych ustawach</a:t>
            </a:r>
            <a:r>
              <a:rPr lang="pl-PL" sz="28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pl-PL" sz="2800" i="1" smtClean="0">
                <a:latin typeface="Times New Roman" pitchFamily="18" charset="0"/>
              </a:rPr>
              <a:t>Sposób realizacji usług o określonym standardzie </a:t>
            </a:r>
          </a:p>
          <a:p>
            <a:pPr marL="609600" indent="-609600" algn="ctr" eaLnBrk="1" hangingPunct="1">
              <a:buFontTx/>
              <a:buNone/>
            </a:pPr>
            <a:endParaRPr lang="pl-PL" sz="2800" i="1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1  Diagnoza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2  Ustalenie zakresu usługi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3  Ustalenie formy realizacji usługi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4  Wybór wykonawcy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5  Nadzór i monitoring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Etap 6  Ewaluacja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Rekomendowane formy realizacji dla 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usług pomocy społecznej  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pl-PL" sz="2800" i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Usługi opiekuńcze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zlecanie zadań w trybie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udpp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i zlecanie w trybie PZP</a:t>
            </a:r>
          </a:p>
          <a:p>
            <a:pPr>
              <a:defRPr/>
            </a:pPr>
            <a:r>
              <a:rPr lang="pl-PL" sz="2400" u="sng" dirty="0" smtClean="0">
                <a:latin typeface="Times New Roman" pitchFamily="18" charset="0"/>
                <a:cs typeface="Times New Roman" pitchFamily="18" charset="0"/>
              </a:rPr>
              <a:t>Klub Integracji Społecznej, ze szczególnym uwzględnieniem treningu pracy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w ramach własnej struktury i zlecanie zadań w trybie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udpp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  <a:defRPr/>
            </a:pPr>
            <a:endParaRPr lang="pl-PL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46799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pl-PL" i="1" smtClean="0">
                <a:latin typeface="Times New Roman" pitchFamily="18" charset="0"/>
              </a:rPr>
              <a:t>Funkcje pomocy społecznej: </a:t>
            </a:r>
          </a:p>
          <a:p>
            <a:pPr marL="609600" indent="-609600" algn="ctr" eaLnBrk="1" hangingPunct="1">
              <a:buFontTx/>
              <a:buNone/>
            </a:pPr>
            <a:endParaRPr lang="pl-PL" i="1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wspiera osoby i rodziny w zaspokajaniu niezbędnych potrzeb i umożliwia im życie w warunkach odpowiadających godności człowieka (art.. 3 ust. 1 ups) – </a:t>
            </a:r>
            <a:r>
              <a:rPr lang="pl-PL" sz="2400" u="sng" smtClean="0">
                <a:latin typeface="Times New Roman" pitchFamily="18" charset="0"/>
              </a:rPr>
              <a:t>pracownik ds.. świadczeń</a:t>
            </a:r>
          </a:p>
          <a:p>
            <a:pPr marL="609600" indent="-609600" eaLnBrk="1" hangingPunct="1"/>
            <a:r>
              <a:rPr lang="pl-PL" sz="2400" smtClean="0">
                <a:latin typeface="Times New Roman" pitchFamily="18" charset="0"/>
              </a:rPr>
              <a:t>podejmuje działania zmierzające do życiowego usamodzielnienia osób i rodzin oraz ich integracji ze środowiskiem (art.. 3, ust. 2 ups) – </a:t>
            </a:r>
            <a:r>
              <a:rPr lang="pl-PL" sz="2400" u="sng" smtClean="0">
                <a:latin typeface="Times New Roman" pitchFamily="18" charset="0"/>
              </a:rPr>
              <a:t>pracownik socjalny</a:t>
            </a:r>
            <a:r>
              <a:rPr lang="pl-PL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/>
          <a:lstStyle/>
          <a:p>
            <a:pPr eaLnBrk="1" hangingPunct="1"/>
            <a:endParaRPr lang="pl-PL" sz="40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pl-PL" sz="2400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Cel oddzielenia postępowania administracyjnego </a:t>
            </a:r>
          </a:p>
          <a:p>
            <a:pPr marL="609600" indent="-609600" algn="ctr" eaLnBrk="1" hangingPunct="1">
              <a:buFontTx/>
              <a:buNone/>
              <a:defRPr/>
            </a:pPr>
            <a:r>
              <a:rPr lang="pl-PL" sz="2400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od pracy socjalnej  </a:t>
            </a:r>
            <a:endParaRPr lang="pl-PL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pl-PL" sz="1200" dirty="0" smtClean="0"/>
          </a:p>
          <a:p>
            <a:pPr>
              <a:buFontTx/>
              <a:buNone/>
              <a:defRPr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podniesienie jakości świadczonej pracy socjalnej,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zapewnienie bardziej podmiotowego traktowania osób i rodzin korzystających z pomocy społecznej,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usprawnienie procedury przyznawania świadczeń.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podkreślenie pozytywnej roli pracownika socjalnego – jako profesjonalisty wspierającego osobę/rodzinę w przezwyciężeniu trudności. W efekcie stworzy się szansa budowania partnerskich relacji między pracownikiem socjalnym a klientem pomocy społecznej,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wyłączenie z obszaru działań pracownika socjalnego tych osób i rodzin, które nie wymagają korzystania z pracy socjalnej,</a:t>
            </a:r>
          </a:p>
          <a:p>
            <a:pPr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umożliwienie pracownikom socjalnym świadczenia skutecznej i efektywnej pracy socjalnej i stworzenie warunków do doskonalenia warsztatu pracy w tym zakresie.</a:t>
            </a:r>
          </a:p>
          <a:p>
            <a:pPr marL="609600" indent="-609600" eaLnBrk="1" hangingPunct="1">
              <a:defRPr/>
            </a:pPr>
            <a:endParaRPr lang="pl-PL" sz="1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pl-P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pl-P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376</TotalTime>
  <Words>575</Words>
  <Application>Microsoft Office PowerPoint</Application>
  <PresentationFormat>Pokaz na ekranie (4:3)</PresentationFormat>
  <Paragraphs>100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Standardy1</vt:lpstr>
      <vt:lpstr>Dokument programu Microsoft Word</vt:lpstr>
      <vt:lpstr>Model realizacji usług o określonym standardzie w miastach na prawach powiatu</vt:lpstr>
      <vt:lpstr>Elementy modelu</vt:lpstr>
      <vt:lpstr>Misja </vt:lpstr>
      <vt:lpstr>Slajd 4</vt:lpstr>
      <vt:lpstr>Slajd 5</vt:lpstr>
      <vt:lpstr>Slajd 6</vt:lpstr>
      <vt:lpstr>Slajd 7</vt:lpstr>
      <vt:lpstr>Slajd 8</vt:lpstr>
      <vt:lpstr>Slajd 9</vt:lpstr>
      <vt:lpstr>Przedmiot postępowania administracyjnego  w sprawie o świadczenia pomocy społecznej </vt:lpstr>
      <vt:lpstr>  </vt:lpstr>
      <vt:lpstr>Warunki zapewnienia jakości pracy socjalnej </vt:lpstr>
      <vt:lpstr>Struktura organizacyjna pionu pomocy środowiskowej w MOPS/MOPR </vt:lpstr>
    </vt:vector>
  </TitlesOfParts>
  <Company>South Hell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Marek</dc:creator>
  <cp:lastModifiedBy>Katarzyna Gierczycka</cp:lastModifiedBy>
  <cp:revision>21</cp:revision>
  <dcterms:created xsi:type="dcterms:W3CDTF">2011-07-04T19:34:16Z</dcterms:created>
  <dcterms:modified xsi:type="dcterms:W3CDTF">2011-12-19T10:34:20Z</dcterms:modified>
</cp:coreProperties>
</file>