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346" r:id="rId2"/>
    <p:sldId id="301" r:id="rId3"/>
    <p:sldId id="347" r:id="rId4"/>
    <p:sldId id="349" r:id="rId5"/>
    <p:sldId id="279" r:id="rId6"/>
    <p:sldId id="351" r:id="rId7"/>
    <p:sldId id="352" r:id="rId8"/>
    <p:sldId id="353" r:id="rId9"/>
    <p:sldId id="355" r:id="rId10"/>
    <p:sldId id="275" r:id="rId11"/>
    <p:sldId id="356" r:id="rId12"/>
    <p:sldId id="357" r:id="rId13"/>
    <p:sldId id="358" r:id="rId14"/>
    <p:sldId id="359" r:id="rId15"/>
    <p:sldId id="362" r:id="rId16"/>
    <p:sldId id="364" r:id="rId17"/>
    <p:sldId id="372" r:id="rId18"/>
    <p:sldId id="365" r:id="rId19"/>
    <p:sldId id="363" r:id="rId20"/>
    <p:sldId id="366" r:id="rId21"/>
    <p:sldId id="367" r:id="rId22"/>
    <p:sldId id="273" r:id="rId23"/>
    <p:sldId id="368" r:id="rId24"/>
    <p:sldId id="369" r:id="rId25"/>
    <p:sldId id="272" r:id="rId26"/>
    <p:sldId id="371" r:id="rId27"/>
    <p:sldId id="370" r:id="rId28"/>
    <p:sldId id="360" r:id="rId29"/>
    <p:sldId id="373" r:id="rId30"/>
    <p:sldId id="376" r:id="rId31"/>
    <p:sldId id="361" r:id="rId32"/>
    <p:sldId id="379" r:id="rId33"/>
    <p:sldId id="380" r:id="rId34"/>
    <p:sldId id="381" r:id="rId35"/>
    <p:sldId id="382" r:id="rId36"/>
    <p:sldId id="383" r:id="rId37"/>
    <p:sldId id="378" r:id="rId38"/>
    <p:sldId id="270" r:id="rId39"/>
    <p:sldId id="269" r:id="rId40"/>
    <p:sldId id="267" r:id="rId41"/>
    <p:sldId id="266" r:id="rId42"/>
    <p:sldId id="384" r:id="rId43"/>
    <p:sldId id="385" r:id="rId44"/>
    <p:sldId id="386" r:id="rId45"/>
    <p:sldId id="387" r:id="rId46"/>
    <p:sldId id="388" r:id="rId47"/>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F9A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autoAdjust="0"/>
  </p:normalViewPr>
  <p:slideViewPr>
    <p:cSldViewPr>
      <p:cViewPr varScale="1">
        <p:scale>
          <a:sx n="77" d="100"/>
          <a:sy n="77" d="100"/>
        </p:scale>
        <p:origin x="-33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866A3E-2212-45F9-B947-EE551BAFDF89}" type="doc">
      <dgm:prSet loTypeId="urn:microsoft.com/office/officeart/2005/8/layout/vList5" loCatId="list" qsTypeId="urn:microsoft.com/office/officeart/2005/8/quickstyle/3d2" qsCatId="3D" csTypeId="urn:microsoft.com/office/officeart/2005/8/colors/accent1_2#11" csCatId="accent1" phldr="1"/>
      <dgm:spPr/>
      <dgm:t>
        <a:bodyPr/>
        <a:lstStyle/>
        <a:p>
          <a:endParaRPr lang="pl-PL"/>
        </a:p>
      </dgm:t>
    </dgm:pt>
    <dgm:pt modelId="{2303EE4E-C3DC-4701-B0FA-77418AD470C7}">
      <dgm:prSet phldrT="[Tekst]" custT="1">
        <dgm:style>
          <a:lnRef idx="3">
            <a:schemeClr val="lt1"/>
          </a:lnRef>
          <a:fillRef idx="1">
            <a:schemeClr val="accent3"/>
          </a:fillRef>
          <a:effectRef idx="1">
            <a:schemeClr val="accent3"/>
          </a:effectRef>
          <a:fontRef idx="minor">
            <a:schemeClr val="lt1"/>
          </a:fontRef>
        </dgm:styl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pl-PL" sz="2000" dirty="0" smtClean="0">
              <a:solidFill>
                <a:srgbClr val="C00000"/>
              </a:solidFill>
            </a:rPr>
            <a:t>1</a:t>
          </a:r>
          <a:r>
            <a:rPr lang="pl-PL" sz="2000" b="1" dirty="0" smtClean="0">
              <a:solidFill>
                <a:srgbClr val="C00000"/>
              </a:solidFill>
            </a:rPr>
            <a:t>. Misja i cele </a:t>
          </a:r>
        </a:p>
        <a:p>
          <a:pPr marL="0" marR="0" indent="0" defTabSz="914400" eaLnBrk="1" fontAlgn="auto" latinLnBrk="0" hangingPunct="1">
            <a:lnSpc>
              <a:spcPct val="100000"/>
            </a:lnSpc>
            <a:spcBef>
              <a:spcPts val="0"/>
            </a:spcBef>
            <a:spcAft>
              <a:spcPts val="0"/>
            </a:spcAft>
            <a:buClrTx/>
            <a:buSzTx/>
            <a:buFontTx/>
            <a:buNone/>
            <a:tabLst/>
            <a:defRPr/>
          </a:pPr>
          <a:r>
            <a:rPr lang="pl-PL" sz="2000" b="1" dirty="0" smtClean="0">
              <a:solidFill>
                <a:srgbClr val="C00000"/>
              </a:solidFill>
            </a:rPr>
            <a:t>pracy socjalnej </a:t>
          </a:r>
          <a:br>
            <a:rPr lang="pl-PL" sz="2000" b="1" dirty="0" smtClean="0">
              <a:solidFill>
                <a:srgbClr val="C00000"/>
              </a:solidFill>
            </a:rPr>
          </a:br>
          <a:r>
            <a:rPr lang="pl-PL" sz="2000" b="1" dirty="0" smtClean="0">
              <a:solidFill>
                <a:srgbClr val="C00000"/>
              </a:solidFill>
            </a:rPr>
            <a:t>z osobą niepełnosprawną</a:t>
          </a:r>
        </a:p>
        <a:p>
          <a:pPr defTabSz="889000">
            <a:lnSpc>
              <a:spcPct val="90000"/>
            </a:lnSpc>
            <a:spcBef>
              <a:spcPct val="0"/>
            </a:spcBef>
            <a:spcAft>
              <a:spcPct val="35000"/>
            </a:spcAft>
          </a:pPr>
          <a:endParaRPr lang="pl-PL" sz="1800" dirty="0"/>
        </a:p>
      </dgm:t>
    </dgm:pt>
    <dgm:pt modelId="{8CC0C69C-A07F-4AD3-8541-701086BA669E}" type="parTrans" cxnId="{9B454121-D891-455A-B531-0498AC623B2B}">
      <dgm:prSet/>
      <dgm:spPr/>
      <dgm:t>
        <a:bodyPr/>
        <a:lstStyle/>
        <a:p>
          <a:endParaRPr lang="pl-PL"/>
        </a:p>
      </dgm:t>
    </dgm:pt>
    <dgm:pt modelId="{398B9E70-9287-4F34-A2C1-557F9E5E828C}" type="sibTrans" cxnId="{9B454121-D891-455A-B531-0498AC623B2B}">
      <dgm:prSet/>
      <dgm:spPr/>
      <dgm:t>
        <a:bodyPr/>
        <a:lstStyle/>
        <a:p>
          <a:endParaRPr lang="pl-PL"/>
        </a:p>
      </dgm:t>
    </dgm:pt>
    <dgm:pt modelId="{D0D22C5F-9670-41EA-8EC2-E5A43E5CD1CC}">
      <dgm:prSet phldrT="[Tekst]"/>
      <dgm:spPr>
        <a:ln>
          <a:noFill/>
        </a:ln>
        <a:effectLst/>
        <a:scene3d>
          <a:camera prst="orthographicFront">
            <a:rot lat="0" lon="0" rev="0"/>
          </a:camera>
          <a:lightRig rig="chilly" dir="t">
            <a:rot lat="0" lon="0" rev="18480000"/>
          </a:lightRig>
        </a:scene3d>
        <a:sp3d prstMaterial="clear">
          <a:bevelT h="63500"/>
        </a:sp3d>
      </dgm:spPr>
      <dgm:t>
        <a:bodyPr/>
        <a:lstStyle/>
        <a:p>
          <a:r>
            <a:rPr lang="pl-PL" b="1" dirty="0" smtClean="0">
              <a:solidFill>
                <a:srgbClr val="005392"/>
              </a:solidFill>
            </a:rPr>
            <a:t>Misja i cele pracy socjalnej</a:t>
          </a:r>
          <a:endParaRPr lang="pl-PL" b="1" dirty="0">
            <a:solidFill>
              <a:srgbClr val="005392"/>
            </a:solidFill>
          </a:endParaRPr>
        </a:p>
      </dgm:t>
    </dgm:pt>
    <dgm:pt modelId="{6E5FB187-18E2-4901-81B3-480986A4684F}" type="parTrans" cxnId="{0EF7C108-0BE3-401E-92CF-D33432CD7E8F}">
      <dgm:prSet/>
      <dgm:spPr/>
      <dgm:t>
        <a:bodyPr/>
        <a:lstStyle/>
        <a:p>
          <a:endParaRPr lang="pl-PL"/>
        </a:p>
      </dgm:t>
    </dgm:pt>
    <dgm:pt modelId="{3B292F65-0D52-403A-BC63-953D042D53B3}" type="sibTrans" cxnId="{0EF7C108-0BE3-401E-92CF-D33432CD7E8F}">
      <dgm:prSet/>
      <dgm:spPr/>
      <dgm:t>
        <a:bodyPr/>
        <a:lstStyle/>
        <a:p>
          <a:endParaRPr lang="pl-PL"/>
        </a:p>
      </dgm:t>
    </dgm:pt>
    <dgm:pt modelId="{23BAEEA6-85EA-43A5-9116-9BFD6246C3B7}">
      <dgm:prSet phldrT="[Tekst]"/>
      <dgm:spPr>
        <a:ln>
          <a:noFill/>
        </a:ln>
        <a:effectLst/>
        <a:scene3d>
          <a:camera prst="orthographicFront">
            <a:rot lat="0" lon="0" rev="0"/>
          </a:camera>
          <a:lightRig rig="chilly" dir="t">
            <a:rot lat="0" lon="0" rev="18480000"/>
          </a:lightRig>
        </a:scene3d>
        <a:sp3d prstMaterial="clear">
          <a:bevelT h="63500"/>
        </a:sp3d>
      </dgm:spPr>
      <dgm:t>
        <a:bodyPr/>
        <a:lstStyle/>
        <a:p>
          <a:r>
            <a:rPr lang="pl-PL" b="1" dirty="0" smtClean="0">
              <a:solidFill>
                <a:srgbClr val="005392"/>
              </a:solidFill>
            </a:rPr>
            <a:t>Zasady pracy socjalnej </a:t>
          </a:r>
          <a:endParaRPr lang="pl-PL" b="1" dirty="0">
            <a:solidFill>
              <a:srgbClr val="005392"/>
            </a:solidFill>
          </a:endParaRPr>
        </a:p>
      </dgm:t>
    </dgm:pt>
    <dgm:pt modelId="{830844E3-B937-43EC-9035-098CA9618C49}" type="parTrans" cxnId="{D833E086-C028-4E36-B15F-3C638F6A9B49}">
      <dgm:prSet/>
      <dgm:spPr/>
      <dgm:t>
        <a:bodyPr/>
        <a:lstStyle/>
        <a:p>
          <a:endParaRPr lang="pl-PL"/>
        </a:p>
      </dgm:t>
    </dgm:pt>
    <dgm:pt modelId="{8695E1BC-334B-49EE-8316-C5B67F85FBAD}" type="sibTrans" cxnId="{D833E086-C028-4E36-B15F-3C638F6A9B49}">
      <dgm:prSet/>
      <dgm:spPr/>
      <dgm:t>
        <a:bodyPr/>
        <a:lstStyle/>
        <a:p>
          <a:endParaRPr lang="pl-PL"/>
        </a:p>
      </dgm:t>
    </dgm:pt>
    <dgm:pt modelId="{D18BAB12-76AD-4098-BED9-8F8C3E794B43}">
      <dgm:prSet phldrT="[Tekst]" custT="1">
        <dgm:style>
          <a:lnRef idx="3">
            <a:schemeClr val="lt1"/>
          </a:lnRef>
          <a:fillRef idx="1">
            <a:schemeClr val="accent3"/>
          </a:fillRef>
          <a:effectRef idx="1">
            <a:schemeClr val="accent3"/>
          </a:effectRef>
          <a:fontRef idx="minor">
            <a:schemeClr val="lt1"/>
          </a:fontRef>
        </dgm:styl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pl-PL" sz="2000" dirty="0" smtClean="0">
              <a:solidFill>
                <a:srgbClr val="C00000"/>
              </a:solidFill>
            </a:rPr>
            <a:t>2</a:t>
          </a:r>
          <a:r>
            <a:rPr lang="pl-PL" sz="2000" b="1" dirty="0" smtClean="0">
              <a:solidFill>
                <a:srgbClr val="C00000"/>
              </a:solidFill>
            </a:rPr>
            <a:t>. Zakres rzeczowy </a:t>
          </a:r>
        </a:p>
        <a:p>
          <a:pPr marL="0" marR="0" indent="0" defTabSz="914400" eaLnBrk="1" fontAlgn="auto" latinLnBrk="0" hangingPunct="1">
            <a:lnSpc>
              <a:spcPct val="100000"/>
            </a:lnSpc>
            <a:spcBef>
              <a:spcPts val="0"/>
            </a:spcBef>
            <a:spcAft>
              <a:spcPts val="0"/>
            </a:spcAft>
            <a:buClrTx/>
            <a:buSzTx/>
            <a:buFontTx/>
            <a:buNone/>
            <a:tabLst/>
            <a:defRPr/>
          </a:pPr>
          <a:r>
            <a:rPr lang="pl-PL" sz="2000" b="1" dirty="0" smtClean="0">
              <a:solidFill>
                <a:srgbClr val="C00000"/>
              </a:solidFill>
            </a:rPr>
            <a:t>pracy socjalnej </a:t>
          </a:r>
          <a:br>
            <a:rPr lang="pl-PL" sz="2000" b="1" dirty="0" smtClean="0">
              <a:solidFill>
                <a:srgbClr val="C00000"/>
              </a:solidFill>
            </a:rPr>
          </a:br>
          <a:r>
            <a:rPr lang="pl-PL" sz="2000" b="1" dirty="0" smtClean="0">
              <a:solidFill>
                <a:srgbClr val="C00000"/>
              </a:solidFill>
            </a:rPr>
            <a:t>z osobą niepełnosprawną</a:t>
          </a:r>
        </a:p>
        <a:p>
          <a:pPr marL="0" marR="0" indent="0" defTabSz="914400" eaLnBrk="1" fontAlgn="auto" latinLnBrk="0" hangingPunct="1">
            <a:lnSpc>
              <a:spcPct val="100000"/>
            </a:lnSpc>
            <a:spcBef>
              <a:spcPts val="0"/>
            </a:spcBef>
            <a:spcAft>
              <a:spcPts val="0"/>
            </a:spcAft>
            <a:buClrTx/>
            <a:buSzTx/>
            <a:buFontTx/>
            <a:buNone/>
            <a:tabLst/>
            <a:defRPr/>
          </a:pPr>
          <a:r>
            <a:rPr lang="pl-PL" sz="2000" b="1" dirty="0" smtClean="0">
              <a:solidFill>
                <a:srgbClr val="C00000"/>
              </a:solidFill>
            </a:rPr>
            <a:t>i jej rodziną</a:t>
          </a:r>
          <a:endParaRPr lang="pl-PL" sz="2000" b="1" dirty="0">
            <a:solidFill>
              <a:srgbClr val="C00000"/>
            </a:solidFill>
          </a:endParaRPr>
        </a:p>
      </dgm:t>
    </dgm:pt>
    <dgm:pt modelId="{5C4E0654-BF78-4B4A-BCD5-A79F24266C28}" type="parTrans" cxnId="{762D3945-B045-4680-848D-ADA7FF8380E5}">
      <dgm:prSet/>
      <dgm:spPr/>
      <dgm:t>
        <a:bodyPr/>
        <a:lstStyle/>
        <a:p>
          <a:endParaRPr lang="pl-PL"/>
        </a:p>
      </dgm:t>
    </dgm:pt>
    <dgm:pt modelId="{B0C15FBA-7028-4CF3-B093-4CC6CB177B62}" type="sibTrans" cxnId="{762D3945-B045-4680-848D-ADA7FF8380E5}">
      <dgm:prSet/>
      <dgm:spPr/>
      <dgm:t>
        <a:bodyPr/>
        <a:lstStyle/>
        <a:p>
          <a:endParaRPr lang="pl-PL"/>
        </a:p>
      </dgm:t>
    </dgm:pt>
    <dgm:pt modelId="{2FE90CBF-BF2A-4B7D-BAE6-99C11CF3CB19}">
      <dgm:prSet phldrT="[Tekst]"/>
      <dgm:spPr>
        <a:ln>
          <a:noFill/>
        </a:ln>
        <a:effectLst/>
        <a:scene3d>
          <a:camera prst="orthographicFront">
            <a:rot lat="0" lon="0" rev="0"/>
          </a:camera>
          <a:lightRig rig="chilly" dir="t">
            <a:rot lat="0" lon="0" rev="18480000"/>
          </a:lightRig>
        </a:scene3d>
        <a:sp3d prstMaterial="clear">
          <a:bevelT h="63500"/>
        </a:sp3d>
      </dgm:spPr>
      <dgm:t>
        <a:bodyPr/>
        <a:lstStyle/>
        <a:p>
          <a:r>
            <a:rPr lang="pl-PL" b="1" dirty="0" smtClean="0">
              <a:solidFill>
                <a:srgbClr val="005392"/>
              </a:solidFill>
            </a:rPr>
            <a:t>Wartości pracy socjalnej</a:t>
          </a:r>
          <a:endParaRPr lang="pl-PL" b="1" dirty="0">
            <a:solidFill>
              <a:srgbClr val="005392"/>
            </a:solidFill>
          </a:endParaRPr>
        </a:p>
      </dgm:t>
    </dgm:pt>
    <dgm:pt modelId="{B5364D51-43C3-4953-97DA-AE8BCF09EF4F}" type="parTrans" cxnId="{DDE8AA4E-8825-42DD-B1FC-5823F8BB6F09}">
      <dgm:prSet/>
      <dgm:spPr/>
      <dgm:t>
        <a:bodyPr/>
        <a:lstStyle/>
        <a:p>
          <a:endParaRPr lang="pl-PL"/>
        </a:p>
      </dgm:t>
    </dgm:pt>
    <dgm:pt modelId="{BBC05C65-A3C9-4533-850D-4FA858421831}" type="sibTrans" cxnId="{DDE8AA4E-8825-42DD-B1FC-5823F8BB6F09}">
      <dgm:prSet/>
      <dgm:spPr/>
      <dgm:t>
        <a:bodyPr/>
        <a:lstStyle/>
        <a:p>
          <a:endParaRPr lang="pl-PL"/>
        </a:p>
      </dgm:t>
    </dgm:pt>
    <dgm:pt modelId="{9D64C01F-9C29-4D34-A828-2B975351CA8D}">
      <dgm:prSet phldrT="[Tekst]"/>
      <dgm:spPr>
        <a:ln>
          <a:noFill/>
        </a:ln>
        <a:effectLst/>
        <a:scene3d>
          <a:camera prst="orthographicFront">
            <a:rot lat="0" lon="0" rev="0"/>
          </a:camera>
          <a:lightRig rig="chilly" dir="t">
            <a:rot lat="0" lon="0" rev="18480000"/>
          </a:lightRig>
        </a:scene3d>
        <a:sp3d prstMaterial="clear">
          <a:bevelT h="63500"/>
        </a:sp3d>
      </dgm:spPr>
      <dgm:t>
        <a:bodyPr/>
        <a:lstStyle/>
        <a:p>
          <a:r>
            <a:rPr lang="pl-PL" b="1" dirty="0" smtClean="0">
              <a:solidFill>
                <a:srgbClr val="005392"/>
              </a:solidFill>
            </a:rPr>
            <a:t>Strategie działania</a:t>
          </a:r>
          <a:endParaRPr lang="pl-PL" b="1" dirty="0">
            <a:solidFill>
              <a:srgbClr val="005392"/>
            </a:solidFill>
          </a:endParaRPr>
        </a:p>
      </dgm:t>
    </dgm:pt>
    <dgm:pt modelId="{3F25110E-E1CA-471A-B428-119D30A01D8B}" type="parTrans" cxnId="{604AB733-0290-44D6-8A11-77A1DB37CBC5}">
      <dgm:prSet/>
      <dgm:spPr/>
      <dgm:t>
        <a:bodyPr/>
        <a:lstStyle/>
        <a:p>
          <a:endParaRPr lang="pl-PL"/>
        </a:p>
      </dgm:t>
    </dgm:pt>
    <dgm:pt modelId="{4B5BC421-2623-4624-8A47-505A628B9F90}" type="sibTrans" cxnId="{604AB733-0290-44D6-8A11-77A1DB37CBC5}">
      <dgm:prSet/>
      <dgm:spPr/>
      <dgm:t>
        <a:bodyPr/>
        <a:lstStyle/>
        <a:p>
          <a:endParaRPr lang="pl-PL"/>
        </a:p>
      </dgm:t>
    </dgm:pt>
    <dgm:pt modelId="{27C2329A-21A3-448B-8C24-821787583220}">
      <dgm:prSet phldrT="[Tekst]"/>
      <dgm:spPr>
        <a:ln>
          <a:noFill/>
        </a:ln>
        <a:effectLst/>
        <a:scene3d>
          <a:camera prst="orthographicFront">
            <a:rot lat="0" lon="0" rev="0"/>
          </a:camera>
          <a:lightRig rig="chilly" dir="t">
            <a:rot lat="0" lon="0" rev="18480000"/>
          </a:lightRig>
        </a:scene3d>
        <a:sp3d prstMaterial="clear">
          <a:bevelT h="63500"/>
        </a:sp3d>
      </dgm:spPr>
      <dgm:t>
        <a:bodyPr/>
        <a:lstStyle/>
        <a:p>
          <a:r>
            <a:rPr lang="pl-PL" b="1" dirty="0" smtClean="0">
              <a:solidFill>
                <a:srgbClr val="005392"/>
              </a:solidFill>
            </a:rPr>
            <a:t>Specyfika pracy z osobami: </a:t>
          </a:r>
          <a:br>
            <a:rPr lang="pl-PL" b="1" dirty="0" smtClean="0">
              <a:solidFill>
                <a:srgbClr val="005392"/>
              </a:solidFill>
            </a:rPr>
          </a:br>
          <a:r>
            <a:rPr lang="pl-PL" b="1" dirty="0" smtClean="0">
              <a:solidFill>
                <a:srgbClr val="005392"/>
              </a:solidFill>
            </a:rPr>
            <a:t>- somatycznie chorymi</a:t>
          </a:r>
          <a:br>
            <a:rPr lang="pl-PL" b="1" dirty="0" smtClean="0">
              <a:solidFill>
                <a:srgbClr val="005392"/>
              </a:solidFill>
            </a:rPr>
          </a:br>
          <a:r>
            <a:rPr lang="pl-PL" b="1" dirty="0" smtClean="0">
              <a:solidFill>
                <a:srgbClr val="005392"/>
              </a:solidFill>
            </a:rPr>
            <a:t>- chorymi psychicznie</a:t>
          </a:r>
          <a:br>
            <a:rPr lang="pl-PL" b="1" dirty="0" smtClean="0">
              <a:solidFill>
                <a:srgbClr val="005392"/>
              </a:solidFill>
            </a:rPr>
          </a:br>
          <a:r>
            <a:rPr lang="pl-PL" b="1" dirty="0" smtClean="0">
              <a:solidFill>
                <a:srgbClr val="005392"/>
              </a:solidFill>
            </a:rPr>
            <a:t>- z niepełnosprawnością ruchową </a:t>
          </a:r>
          <a:br>
            <a:rPr lang="pl-PL" b="1" dirty="0" smtClean="0">
              <a:solidFill>
                <a:srgbClr val="005392"/>
              </a:solidFill>
            </a:rPr>
          </a:br>
          <a:r>
            <a:rPr lang="pl-PL" b="1" dirty="0" smtClean="0">
              <a:solidFill>
                <a:srgbClr val="005392"/>
              </a:solidFill>
            </a:rPr>
            <a:t>- głuchymi</a:t>
          </a:r>
          <a:br>
            <a:rPr lang="pl-PL" b="1" dirty="0" smtClean="0">
              <a:solidFill>
                <a:srgbClr val="005392"/>
              </a:solidFill>
            </a:rPr>
          </a:br>
          <a:r>
            <a:rPr lang="pl-PL" b="1" dirty="0" smtClean="0">
              <a:solidFill>
                <a:srgbClr val="005392"/>
              </a:solidFill>
            </a:rPr>
            <a:t>- z niepełnosprawnością intelektualną</a:t>
          </a:r>
          <a:endParaRPr lang="pl-PL" b="1" dirty="0">
            <a:solidFill>
              <a:srgbClr val="005392"/>
            </a:solidFill>
          </a:endParaRPr>
        </a:p>
      </dgm:t>
    </dgm:pt>
    <dgm:pt modelId="{FB71189C-C189-4EE3-B95B-E3A0B243B7A5}" type="sibTrans" cxnId="{BAB5F10E-7B7D-4C2C-9F65-4D4B44922073}">
      <dgm:prSet/>
      <dgm:spPr/>
      <dgm:t>
        <a:bodyPr/>
        <a:lstStyle/>
        <a:p>
          <a:endParaRPr lang="pl-PL"/>
        </a:p>
      </dgm:t>
    </dgm:pt>
    <dgm:pt modelId="{3BEAA8F0-E2D8-4F38-91AE-E76C59090073}" type="parTrans" cxnId="{BAB5F10E-7B7D-4C2C-9F65-4D4B44922073}">
      <dgm:prSet/>
      <dgm:spPr/>
      <dgm:t>
        <a:bodyPr/>
        <a:lstStyle/>
        <a:p>
          <a:endParaRPr lang="pl-PL"/>
        </a:p>
      </dgm:t>
    </dgm:pt>
    <dgm:pt modelId="{F9C4E7AD-24D4-48A9-B3CC-E34299874607}">
      <dgm:prSet phldrT="[Tekst]"/>
      <dgm:spPr>
        <a:ln>
          <a:noFill/>
        </a:ln>
        <a:effectLst/>
        <a:scene3d>
          <a:camera prst="orthographicFront">
            <a:rot lat="0" lon="0" rev="0"/>
          </a:camera>
          <a:lightRig rig="chilly" dir="t">
            <a:rot lat="0" lon="0" rev="18480000"/>
          </a:lightRig>
        </a:scene3d>
        <a:sp3d prstMaterial="clear">
          <a:bevelT h="63500"/>
        </a:sp3d>
      </dgm:spPr>
      <dgm:t>
        <a:bodyPr/>
        <a:lstStyle/>
        <a:p>
          <a:r>
            <a:rPr lang="pl-PL" b="1" dirty="0" smtClean="0">
              <a:solidFill>
                <a:srgbClr val="005392"/>
              </a:solidFill>
            </a:rPr>
            <a:t>Praca metodą indywidualnego przypadku </a:t>
          </a:r>
          <a:br>
            <a:rPr lang="pl-PL" b="1" dirty="0" smtClean="0">
              <a:solidFill>
                <a:srgbClr val="005392"/>
              </a:solidFill>
            </a:rPr>
          </a:br>
          <a:r>
            <a:rPr lang="pl-PL" b="1" dirty="0" smtClean="0">
              <a:solidFill>
                <a:srgbClr val="005392"/>
              </a:solidFill>
            </a:rPr>
            <a:t>z osobą niepełnosprawną </a:t>
          </a:r>
          <a:endParaRPr lang="pl-PL" b="1" dirty="0">
            <a:solidFill>
              <a:srgbClr val="005392"/>
            </a:solidFill>
          </a:endParaRPr>
        </a:p>
      </dgm:t>
    </dgm:pt>
    <dgm:pt modelId="{F0096D4B-328E-4FF0-98B2-358AA193A7E7}" type="sibTrans" cxnId="{7A7660FA-B9DF-43C3-95C5-782DC9DEC745}">
      <dgm:prSet/>
      <dgm:spPr/>
      <dgm:t>
        <a:bodyPr/>
        <a:lstStyle/>
        <a:p>
          <a:endParaRPr lang="pl-PL"/>
        </a:p>
      </dgm:t>
    </dgm:pt>
    <dgm:pt modelId="{E41FC767-F479-4708-BB79-C1E1692B0679}" type="parTrans" cxnId="{7A7660FA-B9DF-43C3-95C5-782DC9DEC745}">
      <dgm:prSet/>
      <dgm:spPr/>
      <dgm:t>
        <a:bodyPr/>
        <a:lstStyle/>
        <a:p>
          <a:endParaRPr lang="pl-PL"/>
        </a:p>
      </dgm:t>
    </dgm:pt>
    <dgm:pt modelId="{4664F4FE-30D5-49F6-91A3-5FDF787BC6D3}">
      <dgm:prSet phldrT="[Tekst]"/>
      <dgm:spPr>
        <a:ln>
          <a:noFill/>
        </a:ln>
        <a:effectLst/>
        <a:scene3d>
          <a:camera prst="orthographicFront">
            <a:rot lat="0" lon="0" rev="0"/>
          </a:camera>
          <a:lightRig rig="chilly" dir="t">
            <a:rot lat="0" lon="0" rev="18480000"/>
          </a:lightRig>
        </a:scene3d>
        <a:sp3d prstMaterial="clear">
          <a:bevelT h="63500"/>
        </a:sp3d>
      </dgm:spPr>
      <dgm:t>
        <a:bodyPr/>
        <a:lstStyle/>
        <a:p>
          <a:r>
            <a:rPr lang="pl-PL" b="1" dirty="0" smtClean="0">
              <a:solidFill>
                <a:srgbClr val="005392"/>
              </a:solidFill>
            </a:rPr>
            <a:t>Praca metodą grupową </a:t>
          </a:r>
          <a:endParaRPr lang="pl-PL" b="1" dirty="0">
            <a:solidFill>
              <a:srgbClr val="005392"/>
            </a:solidFill>
          </a:endParaRPr>
        </a:p>
      </dgm:t>
    </dgm:pt>
    <dgm:pt modelId="{DC0382FA-1657-4CAC-80E2-E9BF6EF33A4D}" type="parTrans" cxnId="{3A9B71B6-A06E-47FA-B986-D2F65C56FCAF}">
      <dgm:prSet/>
      <dgm:spPr/>
      <dgm:t>
        <a:bodyPr/>
        <a:lstStyle/>
        <a:p>
          <a:endParaRPr lang="pl-PL"/>
        </a:p>
      </dgm:t>
    </dgm:pt>
    <dgm:pt modelId="{F18BB4A8-BFCA-4649-A7D0-F43A4C2BEF22}" type="sibTrans" cxnId="{3A9B71B6-A06E-47FA-B986-D2F65C56FCAF}">
      <dgm:prSet/>
      <dgm:spPr/>
      <dgm:t>
        <a:bodyPr/>
        <a:lstStyle/>
        <a:p>
          <a:endParaRPr lang="pl-PL"/>
        </a:p>
      </dgm:t>
    </dgm:pt>
    <dgm:pt modelId="{4EB3C58E-BE7A-4D1D-B5DF-F37C33919347}" type="pres">
      <dgm:prSet presAssocID="{6D866A3E-2212-45F9-B947-EE551BAFDF89}" presName="Name0" presStyleCnt="0">
        <dgm:presLayoutVars>
          <dgm:dir/>
          <dgm:animLvl val="lvl"/>
          <dgm:resizeHandles val="exact"/>
        </dgm:presLayoutVars>
      </dgm:prSet>
      <dgm:spPr/>
      <dgm:t>
        <a:bodyPr/>
        <a:lstStyle/>
        <a:p>
          <a:endParaRPr lang="pl-PL"/>
        </a:p>
      </dgm:t>
    </dgm:pt>
    <dgm:pt modelId="{F09735A4-9BF2-42F4-9132-F3A7F7BDF984}" type="pres">
      <dgm:prSet presAssocID="{2303EE4E-C3DC-4701-B0FA-77418AD470C7}" presName="linNode" presStyleCnt="0"/>
      <dgm:spPr/>
    </dgm:pt>
    <dgm:pt modelId="{776521C0-1D6E-45D8-B5C7-9921536B0953}" type="pres">
      <dgm:prSet presAssocID="{2303EE4E-C3DC-4701-B0FA-77418AD470C7}" presName="parentText" presStyleLbl="node1" presStyleIdx="0" presStyleCnt="2" custScaleY="59215" custLinFactNeighborX="-1408" custLinFactNeighborY="1053">
        <dgm:presLayoutVars>
          <dgm:chMax val="1"/>
          <dgm:bulletEnabled val="1"/>
        </dgm:presLayoutVars>
      </dgm:prSet>
      <dgm:spPr/>
      <dgm:t>
        <a:bodyPr/>
        <a:lstStyle/>
        <a:p>
          <a:endParaRPr lang="pl-PL"/>
        </a:p>
      </dgm:t>
    </dgm:pt>
    <dgm:pt modelId="{1EA34A13-6F83-4828-BBB2-50D59F0BB70C}" type="pres">
      <dgm:prSet presAssocID="{2303EE4E-C3DC-4701-B0FA-77418AD470C7}" presName="descendantText" presStyleLbl="alignAccFollowNode1" presStyleIdx="0" presStyleCnt="2" custScaleX="99570" custScaleY="71684" custLinFactNeighborX="7422" custLinFactNeighborY="-5575">
        <dgm:presLayoutVars>
          <dgm:bulletEnabled val="1"/>
        </dgm:presLayoutVars>
      </dgm:prSet>
      <dgm:spPr/>
      <dgm:t>
        <a:bodyPr/>
        <a:lstStyle/>
        <a:p>
          <a:endParaRPr lang="pl-PL"/>
        </a:p>
      </dgm:t>
    </dgm:pt>
    <dgm:pt modelId="{87C31001-7A66-40AD-9BCC-A5F25BC06E8B}" type="pres">
      <dgm:prSet presAssocID="{398B9E70-9287-4F34-A2C1-557F9E5E828C}" presName="sp" presStyleCnt="0"/>
      <dgm:spPr/>
    </dgm:pt>
    <dgm:pt modelId="{EBE0CBEF-F0D4-4001-A85B-7C5709BAB9B1}" type="pres">
      <dgm:prSet presAssocID="{D18BAB12-76AD-4098-BED9-8F8C3E794B43}" presName="linNode" presStyleCnt="0"/>
      <dgm:spPr/>
    </dgm:pt>
    <dgm:pt modelId="{755C61C2-EE54-431C-B9D5-5E28FF9D7F60}" type="pres">
      <dgm:prSet presAssocID="{D18BAB12-76AD-4098-BED9-8F8C3E794B43}" presName="parentText" presStyleLbl="node1" presStyleIdx="1" presStyleCnt="2" custLinFactNeighborX="-1408" custLinFactNeighborY="517">
        <dgm:presLayoutVars>
          <dgm:chMax val="1"/>
          <dgm:bulletEnabled val="1"/>
        </dgm:presLayoutVars>
      </dgm:prSet>
      <dgm:spPr/>
      <dgm:t>
        <a:bodyPr/>
        <a:lstStyle/>
        <a:p>
          <a:endParaRPr lang="pl-PL"/>
        </a:p>
      </dgm:t>
    </dgm:pt>
    <dgm:pt modelId="{0B8A9EFD-3F88-4B8E-8F21-D3AE7DBA08BC}" type="pres">
      <dgm:prSet presAssocID="{D18BAB12-76AD-4098-BED9-8F8C3E794B43}" presName="descendantText" presStyleLbl="alignAccFollowNode1" presStyleIdx="1" presStyleCnt="2" custScaleY="131974" custLinFactNeighborX="100" custLinFactNeighborY="1892">
        <dgm:presLayoutVars>
          <dgm:bulletEnabled val="1"/>
        </dgm:presLayoutVars>
      </dgm:prSet>
      <dgm:spPr/>
      <dgm:t>
        <a:bodyPr/>
        <a:lstStyle/>
        <a:p>
          <a:endParaRPr lang="pl-PL"/>
        </a:p>
      </dgm:t>
    </dgm:pt>
  </dgm:ptLst>
  <dgm:cxnLst>
    <dgm:cxn modelId="{EC82D528-82A3-4C40-B506-ED0B1EA18F60}" type="presOf" srcId="{D0D22C5F-9670-41EA-8EC2-E5A43E5CD1CC}" destId="{1EA34A13-6F83-4828-BBB2-50D59F0BB70C}" srcOrd="0" destOrd="0" presId="urn:microsoft.com/office/officeart/2005/8/layout/vList5"/>
    <dgm:cxn modelId="{69ED343A-0F7F-4CCA-B7C3-0AEBBA91A666}" type="presOf" srcId="{4664F4FE-30D5-49F6-91A3-5FDF787BC6D3}" destId="{0B8A9EFD-3F88-4B8E-8F21-D3AE7DBA08BC}" srcOrd="0" destOrd="2" presId="urn:microsoft.com/office/officeart/2005/8/layout/vList5"/>
    <dgm:cxn modelId="{87664E44-F28B-48DF-8B64-A8AAE2C0221E}" type="presOf" srcId="{6D866A3E-2212-45F9-B947-EE551BAFDF89}" destId="{4EB3C58E-BE7A-4D1D-B5DF-F37C33919347}" srcOrd="0" destOrd="0" presId="urn:microsoft.com/office/officeart/2005/8/layout/vList5"/>
    <dgm:cxn modelId="{BAB5F10E-7B7D-4C2C-9F65-4D4B44922073}" srcId="{D18BAB12-76AD-4098-BED9-8F8C3E794B43}" destId="{27C2329A-21A3-448B-8C24-821787583220}" srcOrd="1" destOrd="0" parTransId="{3BEAA8F0-E2D8-4F38-91AE-E76C59090073}" sibTransId="{FB71189C-C189-4EE3-B95B-E3A0B243B7A5}"/>
    <dgm:cxn modelId="{0EF7C108-0BE3-401E-92CF-D33432CD7E8F}" srcId="{2303EE4E-C3DC-4701-B0FA-77418AD470C7}" destId="{D0D22C5F-9670-41EA-8EC2-E5A43E5CD1CC}" srcOrd="0" destOrd="0" parTransId="{6E5FB187-18E2-4901-81B3-480986A4684F}" sibTransId="{3B292F65-0D52-403A-BC63-953D042D53B3}"/>
    <dgm:cxn modelId="{762D3945-B045-4680-848D-ADA7FF8380E5}" srcId="{6D866A3E-2212-45F9-B947-EE551BAFDF89}" destId="{D18BAB12-76AD-4098-BED9-8F8C3E794B43}" srcOrd="1" destOrd="0" parTransId="{5C4E0654-BF78-4B4A-BCD5-A79F24266C28}" sibTransId="{B0C15FBA-7028-4CF3-B093-4CC6CB177B62}"/>
    <dgm:cxn modelId="{9B454121-D891-455A-B531-0498AC623B2B}" srcId="{6D866A3E-2212-45F9-B947-EE551BAFDF89}" destId="{2303EE4E-C3DC-4701-B0FA-77418AD470C7}" srcOrd="0" destOrd="0" parTransId="{8CC0C69C-A07F-4AD3-8541-701086BA669E}" sibTransId="{398B9E70-9287-4F34-A2C1-557F9E5E828C}"/>
    <dgm:cxn modelId="{DDE8AA4E-8825-42DD-B1FC-5823F8BB6F09}" srcId="{2303EE4E-C3DC-4701-B0FA-77418AD470C7}" destId="{2FE90CBF-BF2A-4B7D-BAE6-99C11CF3CB19}" srcOrd="2" destOrd="0" parTransId="{B5364D51-43C3-4953-97DA-AE8BCF09EF4F}" sibTransId="{BBC05C65-A3C9-4533-850D-4FA858421831}"/>
    <dgm:cxn modelId="{7AACC776-CE26-4164-8AD6-3EEB40E824F3}" type="presOf" srcId="{2303EE4E-C3DC-4701-B0FA-77418AD470C7}" destId="{776521C0-1D6E-45D8-B5C7-9921536B0953}" srcOrd="0" destOrd="0" presId="urn:microsoft.com/office/officeart/2005/8/layout/vList5"/>
    <dgm:cxn modelId="{D833E086-C028-4E36-B15F-3C638F6A9B49}" srcId="{2303EE4E-C3DC-4701-B0FA-77418AD470C7}" destId="{23BAEEA6-85EA-43A5-9116-9BFD6246C3B7}" srcOrd="1" destOrd="0" parTransId="{830844E3-B937-43EC-9035-098CA9618C49}" sibTransId="{8695E1BC-334B-49EE-8316-C5B67F85FBAD}"/>
    <dgm:cxn modelId="{9B745BF7-D70B-488C-ABB7-681404E77CB6}" type="presOf" srcId="{9D64C01F-9C29-4D34-A828-2B975351CA8D}" destId="{1EA34A13-6F83-4828-BBB2-50D59F0BB70C}" srcOrd="0" destOrd="3" presId="urn:microsoft.com/office/officeart/2005/8/layout/vList5"/>
    <dgm:cxn modelId="{3A9B71B6-A06E-47FA-B986-D2F65C56FCAF}" srcId="{D18BAB12-76AD-4098-BED9-8F8C3E794B43}" destId="{4664F4FE-30D5-49F6-91A3-5FDF787BC6D3}" srcOrd="2" destOrd="0" parTransId="{DC0382FA-1657-4CAC-80E2-E9BF6EF33A4D}" sibTransId="{F18BB4A8-BFCA-4649-A7D0-F43A4C2BEF22}"/>
    <dgm:cxn modelId="{14C29701-FC68-42EC-861C-948469D88587}" type="presOf" srcId="{F9C4E7AD-24D4-48A9-B3CC-E34299874607}" destId="{0B8A9EFD-3F88-4B8E-8F21-D3AE7DBA08BC}" srcOrd="0" destOrd="0" presId="urn:microsoft.com/office/officeart/2005/8/layout/vList5"/>
    <dgm:cxn modelId="{604AB733-0290-44D6-8A11-77A1DB37CBC5}" srcId="{2303EE4E-C3DC-4701-B0FA-77418AD470C7}" destId="{9D64C01F-9C29-4D34-A828-2B975351CA8D}" srcOrd="3" destOrd="0" parTransId="{3F25110E-E1CA-471A-B428-119D30A01D8B}" sibTransId="{4B5BC421-2623-4624-8A47-505A628B9F90}"/>
    <dgm:cxn modelId="{8E7FCADD-C76E-4948-8DB5-BC1595F488F0}" type="presOf" srcId="{27C2329A-21A3-448B-8C24-821787583220}" destId="{0B8A9EFD-3F88-4B8E-8F21-D3AE7DBA08BC}" srcOrd="0" destOrd="1" presId="urn:microsoft.com/office/officeart/2005/8/layout/vList5"/>
    <dgm:cxn modelId="{9868F983-8362-426B-868F-BAF2B9F1415F}" type="presOf" srcId="{23BAEEA6-85EA-43A5-9116-9BFD6246C3B7}" destId="{1EA34A13-6F83-4828-BBB2-50D59F0BB70C}" srcOrd="0" destOrd="1" presId="urn:microsoft.com/office/officeart/2005/8/layout/vList5"/>
    <dgm:cxn modelId="{129F6096-ADAC-477A-AC37-7EABA6C02DE0}" type="presOf" srcId="{2FE90CBF-BF2A-4B7D-BAE6-99C11CF3CB19}" destId="{1EA34A13-6F83-4828-BBB2-50D59F0BB70C}" srcOrd="0" destOrd="2" presId="urn:microsoft.com/office/officeart/2005/8/layout/vList5"/>
    <dgm:cxn modelId="{7A7660FA-B9DF-43C3-95C5-782DC9DEC745}" srcId="{D18BAB12-76AD-4098-BED9-8F8C3E794B43}" destId="{F9C4E7AD-24D4-48A9-B3CC-E34299874607}" srcOrd="0" destOrd="0" parTransId="{E41FC767-F479-4708-BB79-C1E1692B0679}" sibTransId="{F0096D4B-328E-4FF0-98B2-358AA193A7E7}"/>
    <dgm:cxn modelId="{CFDA1A2F-8F1F-4FF7-AAAE-630BA8A3E1FD}" type="presOf" srcId="{D18BAB12-76AD-4098-BED9-8F8C3E794B43}" destId="{755C61C2-EE54-431C-B9D5-5E28FF9D7F60}" srcOrd="0" destOrd="0" presId="urn:microsoft.com/office/officeart/2005/8/layout/vList5"/>
    <dgm:cxn modelId="{87F9789E-8EBD-43A1-954D-163C49577E1D}" type="presParOf" srcId="{4EB3C58E-BE7A-4D1D-B5DF-F37C33919347}" destId="{F09735A4-9BF2-42F4-9132-F3A7F7BDF984}" srcOrd="0" destOrd="0" presId="urn:microsoft.com/office/officeart/2005/8/layout/vList5"/>
    <dgm:cxn modelId="{DC1B3472-9720-4B6E-A2C7-6643FFC57F9D}" type="presParOf" srcId="{F09735A4-9BF2-42F4-9132-F3A7F7BDF984}" destId="{776521C0-1D6E-45D8-B5C7-9921536B0953}" srcOrd="0" destOrd="0" presId="urn:microsoft.com/office/officeart/2005/8/layout/vList5"/>
    <dgm:cxn modelId="{3CED8927-6C1C-4CFE-82A7-6A87A53FB34A}" type="presParOf" srcId="{F09735A4-9BF2-42F4-9132-F3A7F7BDF984}" destId="{1EA34A13-6F83-4828-BBB2-50D59F0BB70C}" srcOrd="1" destOrd="0" presId="urn:microsoft.com/office/officeart/2005/8/layout/vList5"/>
    <dgm:cxn modelId="{9DCC0800-5F0C-4B62-BC46-9E4D449F03BD}" type="presParOf" srcId="{4EB3C58E-BE7A-4D1D-B5DF-F37C33919347}" destId="{87C31001-7A66-40AD-9BCC-A5F25BC06E8B}" srcOrd="1" destOrd="0" presId="urn:microsoft.com/office/officeart/2005/8/layout/vList5"/>
    <dgm:cxn modelId="{D8CA5CDD-17FE-4D94-A77D-50D54A98708D}" type="presParOf" srcId="{4EB3C58E-BE7A-4D1D-B5DF-F37C33919347}" destId="{EBE0CBEF-F0D4-4001-A85B-7C5709BAB9B1}" srcOrd="2" destOrd="0" presId="urn:microsoft.com/office/officeart/2005/8/layout/vList5"/>
    <dgm:cxn modelId="{A9DD6F28-E94F-4AE3-BC46-AE7CFFCE33F2}" type="presParOf" srcId="{EBE0CBEF-F0D4-4001-A85B-7C5709BAB9B1}" destId="{755C61C2-EE54-431C-B9D5-5E28FF9D7F60}" srcOrd="0" destOrd="0" presId="urn:microsoft.com/office/officeart/2005/8/layout/vList5"/>
    <dgm:cxn modelId="{B59656D5-BA0A-4103-9724-EE5F655ADDF0}" type="presParOf" srcId="{EBE0CBEF-F0D4-4001-A85B-7C5709BAB9B1}" destId="{0B8A9EFD-3F88-4B8E-8F21-D3AE7DBA08BC}"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866A3E-2212-45F9-B947-EE551BAFDF89}" type="doc">
      <dgm:prSet loTypeId="urn:microsoft.com/office/officeart/2005/8/layout/vList5" loCatId="list" qsTypeId="urn:microsoft.com/office/officeart/2005/8/quickstyle/3d2" qsCatId="3D" csTypeId="urn:microsoft.com/office/officeart/2005/8/colors/accent1_2#12" csCatId="accent1" phldr="1"/>
      <dgm:spPr/>
      <dgm:t>
        <a:bodyPr/>
        <a:lstStyle/>
        <a:p>
          <a:endParaRPr lang="pl-PL"/>
        </a:p>
      </dgm:t>
    </dgm:pt>
    <dgm:pt modelId="{2303EE4E-C3DC-4701-B0FA-77418AD470C7}">
      <dgm:prSet phldrT="[Tekst]" custT="1">
        <dgm:style>
          <a:lnRef idx="3">
            <a:schemeClr val="lt1"/>
          </a:lnRef>
          <a:fillRef idx="1">
            <a:schemeClr val="accent3"/>
          </a:fillRef>
          <a:effectRef idx="1">
            <a:schemeClr val="accent3"/>
          </a:effectRef>
          <a:fontRef idx="minor">
            <a:schemeClr val="lt1"/>
          </a:fontRef>
        </dgm:styl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pl-PL" sz="1800" b="1" dirty="0" smtClean="0">
              <a:solidFill>
                <a:srgbClr val="C00000"/>
              </a:solidFill>
            </a:rPr>
            <a:t>3. Warunki spełnienia usługi </a:t>
          </a:r>
          <a:endParaRPr lang="pl-PL" sz="1800" dirty="0"/>
        </a:p>
      </dgm:t>
    </dgm:pt>
    <dgm:pt modelId="{8CC0C69C-A07F-4AD3-8541-701086BA669E}" type="parTrans" cxnId="{9B454121-D891-455A-B531-0498AC623B2B}">
      <dgm:prSet/>
      <dgm:spPr/>
      <dgm:t>
        <a:bodyPr/>
        <a:lstStyle/>
        <a:p>
          <a:endParaRPr lang="pl-PL"/>
        </a:p>
      </dgm:t>
    </dgm:pt>
    <dgm:pt modelId="{398B9E70-9287-4F34-A2C1-557F9E5E828C}" type="sibTrans" cxnId="{9B454121-D891-455A-B531-0498AC623B2B}">
      <dgm:prSet/>
      <dgm:spPr/>
      <dgm:t>
        <a:bodyPr/>
        <a:lstStyle/>
        <a:p>
          <a:endParaRPr lang="pl-PL"/>
        </a:p>
      </dgm:t>
    </dgm:pt>
    <dgm:pt modelId="{D0D22C5F-9670-41EA-8EC2-E5A43E5CD1CC}">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r>
            <a:rPr lang="pl-PL" sz="1800" b="1" dirty="0" smtClean="0">
              <a:solidFill>
                <a:srgbClr val="005392"/>
              </a:solidFill>
            </a:rPr>
            <a:t>Ramy czasowe wykonywania poszczególnych etapów pracy socjalnej</a:t>
          </a:r>
          <a:endParaRPr lang="pl-PL" sz="1800" dirty="0">
            <a:solidFill>
              <a:srgbClr val="005392"/>
            </a:solidFill>
          </a:endParaRPr>
        </a:p>
      </dgm:t>
    </dgm:pt>
    <dgm:pt modelId="{6E5FB187-18E2-4901-81B3-480986A4684F}" type="parTrans" cxnId="{0EF7C108-0BE3-401E-92CF-D33432CD7E8F}">
      <dgm:prSet/>
      <dgm:spPr/>
      <dgm:t>
        <a:bodyPr/>
        <a:lstStyle/>
        <a:p>
          <a:endParaRPr lang="pl-PL"/>
        </a:p>
      </dgm:t>
    </dgm:pt>
    <dgm:pt modelId="{3B292F65-0D52-403A-BC63-953D042D53B3}" type="sibTrans" cxnId="{0EF7C108-0BE3-401E-92CF-D33432CD7E8F}">
      <dgm:prSet/>
      <dgm:spPr/>
      <dgm:t>
        <a:bodyPr/>
        <a:lstStyle/>
        <a:p>
          <a:endParaRPr lang="pl-PL"/>
        </a:p>
      </dgm:t>
    </dgm:pt>
    <dgm:pt modelId="{D18BAB12-76AD-4098-BED9-8F8C3E794B43}">
      <dgm:prSet phldrT="[Tekst]" custT="1">
        <dgm:style>
          <a:lnRef idx="3">
            <a:schemeClr val="lt1"/>
          </a:lnRef>
          <a:fillRef idx="1">
            <a:schemeClr val="accent3"/>
          </a:fillRef>
          <a:effectRef idx="1">
            <a:schemeClr val="accent3"/>
          </a:effectRef>
          <a:fontRef idx="minor">
            <a:schemeClr val="lt1"/>
          </a:fontRef>
        </dgm:styl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pl-PL" sz="1800" b="1" dirty="0" smtClean="0">
              <a:solidFill>
                <a:srgbClr val="C00000"/>
              </a:solidFill>
            </a:rPr>
            <a:t>4. Procedury stosowane przy realizacji usługi</a:t>
          </a:r>
          <a:endParaRPr lang="pl-PL" sz="1800" dirty="0">
            <a:solidFill>
              <a:srgbClr val="C00000"/>
            </a:solidFill>
          </a:endParaRPr>
        </a:p>
      </dgm:t>
    </dgm:pt>
    <dgm:pt modelId="{5C4E0654-BF78-4B4A-BCD5-A79F24266C28}" type="parTrans" cxnId="{762D3945-B045-4680-848D-ADA7FF8380E5}">
      <dgm:prSet/>
      <dgm:spPr/>
      <dgm:t>
        <a:bodyPr/>
        <a:lstStyle/>
        <a:p>
          <a:endParaRPr lang="pl-PL"/>
        </a:p>
      </dgm:t>
    </dgm:pt>
    <dgm:pt modelId="{B0C15FBA-7028-4CF3-B093-4CC6CB177B62}" type="sibTrans" cxnId="{762D3945-B045-4680-848D-ADA7FF8380E5}">
      <dgm:prSet/>
      <dgm:spPr/>
      <dgm:t>
        <a:bodyPr/>
        <a:lstStyle/>
        <a:p>
          <a:endParaRPr lang="pl-PL"/>
        </a:p>
      </dgm:t>
    </dgm:pt>
    <dgm:pt modelId="{F9C4E7AD-24D4-48A9-B3CC-E34299874607}">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r>
            <a:rPr lang="pl-PL" sz="1800" b="1" dirty="0" smtClean="0">
              <a:solidFill>
                <a:srgbClr val="005392"/>
              </a:solidFill>
            </a:rPr>
            <a:t>Narzędzia i techniki stosowane w pracy </a:t>
          </a:r>
          <a:br>
            <a:rPr lang="pl-PL" sz="1800" b="1" dirty="0" smtClean="0">
              <a:solidFill>
                <a:srgbClr val="005392"/>
              </a:solidFill>
            </a:rPr>
          </a:br>
          <a:r>
            <a:rPr lang="pl-PL" sz="1800" b="1" dirty="0" smtClean="0">
              <a:solidFill>
                <a:srgbClr val="005392"/>
              </a:solidFill>
            </a:rPr>
            <a:t>z osobami z niepełnosprawnością</a:t>
          </a:r>
          <a:endParaRPr lang="pl-PL" sz="1800" b="1" dirty="0">
            <a:solidFill>
              <a:srgbClr val="005392"/>
            </a:solidFill>
          </a:endParaRPr>
        </a:p>
      </dgm:t>
    </dgm:pt>
    <dgm:pt modelId="{E41FC767-F479-4708-BB79-C1E1692B0679}" type="parTrans" cxnId="{7A7660FA-B9DF-43C3-95C5-782DC9DEC745}">
      <dgm:prSet/>
      <dgm:spPr/>
      <dgm:t>
        <a:bodyPr/>
        <a:lstStyle/>
        <a:p>
          <a:endParaRPr lang="pl-PL"/>
        </a:p>
      </dgm:t>
    </dgm:pt>
    <dgm:pt modelId="{F0096D4B-328E-4FF0-98B2-358AA193A7E7}" type="sibTrans" cxnId="{7A7660FA-B9DF-43C3-95C5-782DC9DEC745}">
      <dgm:prSet/>
      <dgm:spPr/>
      <dgm:t>
        <a:bodyPr/>
        <a:lstStyle/>
        <a:p>
          <a:endParaRPr lang="pl-PL"/>
        </a:p>
      </dgm:t>
    </dgm:pt>
    <dgm:pt modelId="{ED986971-CE1A-42DE-8444-405CD916EF21}">
      <dgm:prSet phldrT="[Tekst]" custT="1">
        <dgm:style>
          <a:lnRef idx="3">
            <a:schemeClr val="lt1"/>
          </a:lnRef>
          <a:fillRef idx="1">
            <a:schemeClr val="accent3"/>
          </a:fillRef>
          <a:effectRef idx="1">
            <a:schemeClr val="accent3"/>
          </a:effectRef>
          <a:fontRef idx="minor">
            <a:schemeClr val="lt1"/>
          </a:fontRef>
        </dgm:styl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pl-PL" sz="1800" b="1" dirty="0" smtClean="0">
              <a:solidFill>
                <a:srgbClr val="C00000"/>
              </a:solidFill>
            </a:rPr>
            <a:t>5. Załączniki </a:t>
          </a:r>
          <a:endParaRPr lang="pl-PL" sz="1800" dirty="0" smtClean="0">
            <a:solidFill>
              <a:srgbClr val="C00000"/>
            </a:solidFill>
          </a:endParaRPr>
        </a:p>
      </dgm:t>
    </dgm:pt>
    <dgm:pt modelId="{960B4E92-D0E4-4B51-A1F9-C960C0BA6B05}" type="parTrans" cxnId="{3CF88506-3E03-43BF-B221-AA04AE2143A8}">
      <dgm:prSet/>
      <dgm:spPr/>
      <dgm:t>
        <a:bodyPr/>
        <a:lstStyle/>
        <a:p>
          <a:endParaRPr lang="pl-PL"/>
        </a:p>
      </dgm:t>
    </dgm:pt>
    <dgm:pt modelId="{6B9650DD-0BC5-42CC-986D-03EC9BD053E5}" type="sibTrans" cxnId="{3CF88506-3E03-43BF-B221-AA04AE2143A8}">
      <dgm:prSet/>
      <dgm:spPr/>
      <dgm:t>
        <a:bodyPr/>
        <a:lstStyle/>
        <a:p>
          <a:endParaRPr lang="pl-PL"/>
        </a:p>
      </dgm:t>
    </dgm:pt>
    <dgm:pt modelId="{6AE9359C-839F-4A90-87F7-43BDE52104F3}">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pPr marL="108000">
            <a:spcAft>
              <a:spcPts val="0"/>
            </a:spcAft>
          </a:pPr>
          <a:r>
            <a:rPr lang="pl-PL" sz="1800" b="1" dirty="0" smtClean="0">
              <a:solidFill>
                <a:srgbClr val="005392"/>
              </a:solidFill>
            </a:rPr>
            <a:t>Arkusz do diagnozy sytuacji osoby z niepełnosprawnością ruchową</a:t>
          </a:r>
          <a:endParaRPr lang="pl-PL" sz="1800" b="1" dirty="0">
            <a:solidFill>
              <a:srgbClr val="005392"/>
            </a:solidFill>
          </a:endParaRPr>
        </a:p>
      </dgm:t>
    </dgm:pt>
    <dgm:pt modelId="{4B89B15E-4B70-4358-8E68-1FEA248BDB0F}" type="parTrans" cxnId="{6CBAC107-9B7B-4389-B7C1-3E99A4F4C6DD}">
      <dgm:prSet/>
      <dgm:spPr/>
      <dgm:t>
        <a:bodyPr/>
        <a:lstStyle/>
        <a:p>
          <a:endParaRPr lang="pl-PL"/>
        </a:p>
      </dgm:t>
    </dgm:pt>
    <dgm:pt modelId="{2FA40537-CEAC-4476-9ED7-9F65C6545F8E}" type="sibTrans" cxnId="{6CBAC107-9B7B-4389-B7C1-3E99A4F4C6DD}">
      <dgm:prSet/>
      <dgm:spPr/>
      <dgm:t>
        <a:bodyPr/>
        <a:lstStyle/>
        <a:p>
          <a:endParaRPr lang="pl-PL"/>
        </a:p>
      </dgm:t>
    </dgm:pt>
    <dgm:pt modelId="{1FD000A1-E1AF-47B3-87BC-FF7F66E84767}">
      <dgm:prSet custT="1"/>
      <dgm:spPr/>
      <dgm:t>
        <a:bodyPr/>
        <a:lstStyle/>
        <a:p>
          <a:r>
            <a:rPr lang="pl-PL" sz="1800" b="1" dirty="0" smtClean="0">
              <a:solidFill>
                <a:srgbClr val="005392"/>
              </a:solidFill>
            </a:rPr>
            <a:t>Wyposażenie techniczne pracownika socjalnego niezbędne do pracy z osobą niepełnosprawną</a:t>
          </a:r>
          <a:endParaRPr lang="pl-PL" sz="1800" b="1" dirty="0">
            <a:solidFill>
              <a:srgbClr val="005392"/>
            </a:solidFill>
          </a:endParaRPr>
        </a:p>
      </dgm:t>
    </dgm:pt>
    <dgm:pt modelId="{71AB65BA-B957-47F6-98F6-36B5F5FFC50A}" type="parTrans" cxnId="{5AFA0938-B408-49F6-84B0-D12568965185}">
      <dgm:prSet/>
      <dgm:spPr/>
      <dgm:t>
        <a:bodyPr/>
        <a:lstStyle/>
        <a:p>
          <a:endParaRPr lang="pl-PL"/>
        </a:p>
      </dgm:t>
    </dgm:pt>
    <dgm:pt modelId="{CBB8DF17-E175-4BBF-BF2A-F7FA79F64411}" type="sibTrans" cxnId="{5AFA0938-B408-49F6-84B0-D12568965185}">
      <dgm:prSet/>
      <dgm:spPr/>
      <dgm:t>
        <a:bodyPr/>
        <a:lstStyle/>
        <a:p>
          <a:endParaRPr lang="pl-PL"/>
        </a:p>
      </dgm:t>
    </dgm:pt>
    <dgm:pt modelId="{01BF2319-7820-4019-B4B0-5AAB2FDBC07C}">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pPr marL="108000">
            <a:spcAft>
              <a:spcPts val="0"/>
            </a:spcAft>
          </a:pPr>
          <a:r>
            <a:rPr lang="pl-PL" sz="1800" b="1" dirty="0" smtClean="0">
              <a:solidFill>
                <a:srgbClr val="005392"/>
              </a:solidFill>
            </a:rPr>
            <a:t>Przykładowa ewaluacja </a:t>
          </a:r>
          <a:r>
            <a:rPr lang="pl-PL" sz="1800" b="1" dirty="0" err="1" smtClean="0">
              <a:solidFill>
                <a:srgbClr val="005392"/>
              </a:solidFill>
            </a:rPr>
            <a:t>on-going</a:t>
          </a:r>
          <a:r>
            <a:rPr lang="pl-PL" sz="1800" b="1" dirty="0" smtClean="0">
              <a:solidFill>
                <a:srgbClr val="005392"/>
              </a:solidFill>
            </a:rPr>
            <a:t> pracy socjalnej z osobą niepełnosprawną </a:t>
          </a:r>
          <a:endParaRPr lang="pl-PL" sz="1800" b="1" dirty="0">
            <a:solidFill>
              <a:srgbClr val="005392"/>
            </a:solidFill>
          </a:endParaRPr>
        </a:p>
      </dgm:t>
    </dgm:pt>
    <dgm:pt modelId="{8A360D18-6747-483B-9077-872317BAA70A}" type="parTrans" cxnId="{FE9393BF-1745-4BDD-B39B-72BE226B9F5F}">
      <dgm:prSet/>
      <dgm:spPr/>
      <dgm:t>
        <a:bodyPr/>
        <a:lstStyle/>
        <a:p>
          <a:endParaRPr lang="pl-PL"/>
        </a:p>
      </dgm:t>
    </dgm:pt>
    <dgm:pt modelId="{164EDE3D-3224-47B6-A7EA-9B1973B7DFC8}" type="sibTrans" cxnId="{FE9393BF-1745-4BDD-B39B-72BE226B9F5F}">
      <dgm:prSet/>
      <dgm:spPr/>
      <dgm:t>
        <a:bodyPr/>
        <a:lstStyle/>
        <a:p>
          <a:endParaRPr lang="pl-PL"/>
        </a:p>
      </dgm:t>
    </dgm:pt>
    <dgm:pt modelId="{5D04C70D-8E64-4E38-B052-9FF17B0DEAED}">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pPr marL="108000">
            <a:spcAft>
              <a:spcPts val="0"/>
            </a:spcAft>
          </a:pPr>
          <a:r>
            <a:rPr lang="pl-PL" sz="1800" b="1" dirty="0" smtClean="0">
              <a:solidFill>
                <a:srgbClr val="005392"/>
              </a:solidFill>
            </a:rPr>
            <a:t>Praktyczne wskazówki przydatne w pracy socjalnej z osobami niepełnosprawnymi</a:t>
          </a:r>
          <a:endParaRPr lang="pl-PL" sz="1800" b="1" dirty="0">
            <a:solidFill>
              <a:srgbClr val="005392"/>
            </a:solidFill>
          </a:endParaRPr>
        </a:p>
      </dgm:t>
    </dgm:pt>
    <dgm:pt modelId="{69E2B973-E713-4EA2-A4A7-CA8E68418D6C}" type="parTrans" cxnId="{343B92A5-A701-45AC-82F2-30EEBB24F330}">
      <dgm:prSet/>
      <dgm:spPr/>
      <dgm:t>
        <a:bodyPr/>
        <a:lstStyle/>
        <a:p>
          <a:endParaRPr lang="pl-PL"/>
        </a:p>
      </dgm:t>
    </dgm:pt>
    <dgm:pt modelId="{FA10AFBA-AC0F-479C-BA5D-C2632D5E477D}" type="sibTrans" cxnId="{343B92A5-A701-45AC-82F2-30EEBB24F330}">
      <dgm:prSet/>
      <dgm:spPr/>
      <dgm:t>
        <a:bodyPr/>
        <a:lstStyle/>
        <a:p>
          <a:endParaRPr lang="pl-PL"/>
        </a:p>
      </dgm:t>
    </dgm:pt>
    <dgm:pt modelId="{86E770FA-6300-4E93-A697-75324A895A31}">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pPr marL="108000">
            <a:spcAft>
              <a:spcPts val="0"/>
            </a:spcAft>
          </a:pPr>
          <a:r>
            <a:rPr lang="pl-PL" sz="1800" b="1" dirty="0" smtClean="0">
              <a:solidFill>
                <a:srgbClr val="005392"/>
              </a:solidFill>
            </a:rPr>
            <a:t>Arkusz do diagnozy sytuacji osoby z niepełnosprawnością intelektualną</a:t>
          </a:r>
          <a:endParaRPr lang="pl-PL" sz="1800" b="1" dirty="0">
            <a:solidFill>
              <a:srgbClr val="005392"/>
            </a:solidFill>
          </a:endParaRPr>
        </a:p>
      </dgm:t>
    </dgm:pt>
    <dgm:pt modelId="{91374AC4-DE07-4C4B-A514-FCA9270134EA}" type="parTrans" cxnId="{9D62FAC2-3E1F-4544-81AD-8A7B7AB79F0C}">
      <dgm:prSet/>
      <dgm:spPr/>
      <dgm:t>
        <a:bodyPr/>
        <a:lstStyle/>
        <a:p>
          <a:endParaRPr lang="pl-PL"/>
        </a:p>
      </dgm:t>
    </dgm:pt>
    <dgm:pt modelId="{37F72B86-1717-4BF8-961F-E6BFFD0B65FC}" type="sibTrans" cxnId="{9D62FAC2-3E1F-4544-81AD-8A7B7AB79F0C}">
      <dgm:prSet/>
      <dgm:spPr/>
      <dgm:t>
        <a:bodyPr/>
        <a:lstStyle/>
        <a:p>
          <a:endParaRPr lang="pl-PL"/>
        </a:p>
      </dgm:t>
    </dgm:pt>
    <dgm:pt modelId="{4EB3C58E-BE7A-4D1D-B5DF-F37C33919347}" type="pres">
      <dgm:prSet presAssocID="{6D866A3E-2212-45F9-B947-EE551BAFDF89}" presName="Name0" presStyleCnt="0">
        <dgm:presLayoutVars>
          <dgm:dir/>
          <dgm:animLvl val="lvl"/>
          <dgm:resizeHandles val="exact"/>
        </dgm:presLayoutVars>
      </dgm:prSet>
      <dgm:spPr/>
      <dgm:t>
        <a:bodyPr/>
        <a:lstStyle/>
        <a:p>
          <a:endParaRPr lang="pl-PL"/>
        </a:p>
      </dgm:t>
    </dgm:pt>
    <dgm:pt modelId="{F09735A4-9BF2-42F4-9132-F3A7F7BDF984}" type="pres">
      <dgm:prSet presAssocID="{2303EE4E-C3DC-4701-B0FA-77418AD470C7}" presName="linNode" presStyleCnt="0"/>
      <dgm:spPr/>
    </dgm:pt>
    <dgm:pt modelId="{776521C0-1D6E-45D8-B5C7-9921536B0953}" type="pres">
      <dgm:prSet presAssocID="{2303EE4E-C3DC-4701-B0FA-77418AD470C7}" presName="parentText" presStyleLbl="node1" presStyleIdx="0" presStyleCnt="3" custScaleX="78720" custScaleY="47595" custLinFactNeighborX="-76" custLinFactNeighborY="-2663">
        <dgm:presLayoutVars>
          <dgm:chMax val="1"/>
          <dgm:bulletEnabled val="1"/>
        </dgm:presLayoutVars>
      </dgm:prSet>
      <dgm:spPr/>
      <dgm:t>
        <a:bodyPr/>
        <a:lstStyle/>
        <a:p>
          <a:endParaRPr lang="pl-PL"/>
        </a:p>
      </dgm:t>
    </dgm:pt>
    <dgm:pt modelId="{1EA34A13-6F83-4828-BBB2-50D59F0BB70C}" type="pres">
      <dgm:prSet presAssocID="{2303EE4E-C3DC-4701-B0FA-77418AD470C7}" presName="descendantText" presStyleLbl="alignAccFollowNode1" presStyleIdx="0" presStyleCnt="3" custScaleX="110394" custScaleY="93855" custLinFactNeighborX="16959" custLinFactNeighborY="-4311">
        <dgm:presLayoutVars>
          <dgm:bulletEnabled val="1"/>
        </dgm:presLayoutVars>
      </dgm:prSet>
      <dgm:spPr/>
      <dgm:t>
        <a:bodyPr/>
        <a:lstStyle/>
        <a:p>
          <a:endParaRPr lang="pl-PL"/>
        </a:p>
      </dgm:t>
    </dgm:pt>
    <dgm:pt modelId="{87C31001-7A66-40AD-9BCC-A5F25BC06E8B}" type="pres">
      <dgm:prSet presAssocID="{398B9E70-9287-4F34-A2C1-557F9E5E828C}" presName="sp" presStyleCnt="0"/>
      <dgm:spPr/>
    </dgm:pt>
    <dgm:pt modelId="{EBE0CBEF-F0D4-4001-A85B-7C5709BAB9B1}" type="pres">
      <dgm:prSet presAssocID="{D18BAB12-76AD-4098-BED9-8F8C3E794B43}" presName="linNode" presStyleCnt="0"/>
      <dgm:spPr/>
    </dgm:pt>
    <dgm:pt modelId="{755C61C2-EE54-431C-B9D5-5E28FF9D7F60}" type="pres">
      <dgm:prSet presAssocID="{D18BAB12-76AD-4098-BED9-8F8C3E794B43}" presName="parentText" presStyleLbl="node1" presStyleIdx="1" presStyleCnt="3" custScaleX="76918" custScaleY="74859" custLinFactNeighborY="-7081">
        <dgm:presLayoutVars>
          <dgm:chMax val="1"/>
          <dgm:bulletEnabled val="1"/>
        </dgm:presLayoutVars>
      </dgm:prSet>
      <dgm:spPr/>
      <dgm:t>
        <a:bodyPr/>
        <a:lstStyle/>
        <a:p>
          <a:endParaRPr lang="pl-PL"/>
        </a:p>
      </dgm:t>
    </dgm:pt>
    <dgm:pt modelId="{0B8A9EFD-3F88-4B8E-8F21-D3AE7DBA08BC}" type="pres">
      <dgm:prSet presAssocID="{D18BAB12-76AD-4098-BED9-8F8C3E794B43}" presName="descendantText" presStyleLbl="alignAccFollowNode1" presStyleIdx="1" presStyleCnt="3" custScaleX="110780" custScaleY="82800" custLinFactNeighborX="16944" custLinFactNeighborY="-2359">
        <dgm:presLayoutVars>
          <dgm:bulletEnabled val="1"/>
        </dgm:presLayoutVars>
      </dgm:prSet>
      <dgm:spPr/>
      <dgm:t>
        <a:bodyPr/>
        <a:lstStyle/>
        <a:p>
          <a:endParaRPr lang="pl-PL"/>
        </a:p>
      </dgm:t>
    </dgm:pt>
    <dgm:pt modelId="{C38A94E9-8C29-4658-AF7C-40A7525B50C9}" type="pres">
      <dgm:prSet presAssocID="{B0C15FBA-7028-4CF3-B093-4CC6CB177B62}" presName="sp" presStyleCnt="0"/>
      <dgm:spPr/>
    </dgm:pt>
    <dgm:pt modelId="{C7C104BD-4853-42BA-A4BC-22E64FBC92DC}" type="pres">
      <dgm:prSet presAssocID="{ED986971-CE1A-42DE-8444-405CD916EF21}" presName="linNode" presStyleCnt="0"/>
      <dgm:spPr/>
    </dgm:pt>
    <dgm:pt modelId="{F69BA46A-37E3-46E6-8606-80F4D1C0E0C5}" type="pres">
      <dgm:prSet presAssocID="{ED986971-CE1A-42DE-8444-405CD916EF21}" presName="parentText" presStyleLbl="node1" presStyleIdx="2" presStyleCnt="3" custScaleX="57066" custScaleY="170231" custLinFactNeighborY="5479">
        <dgm:presLayoutVars>
          <dgm:chMax val="1"/>
          <dgm:bulletEnabled val="1"/>
        </dgm:presLayoutVars>
      </dgm:prSet>
      <dgm:spPr/>
      <dgm:t>
        <a:bodyPr/>
        <a:lstStyle/>
        <a:p>
          <a:endParaRPr lang="pl-PL"/>
        </a:p>
      </dgm:t>
    </dgm:pt>
    <dgm:pt modelId="{7BD55093-DFF3-4C74-9606-AD73507DABA9}" type="pres">
      <dgm:prSet presAssocID="{ED986971-CE1A-42DE-8444-405CD916EF21}" presName="descendantText" presStyleLbl="alignAccFollowNode1" presStyleIdx="2" presStyleCnt="3" custScaleX="121845" custScaleY="197868" custLinFactNeighborX="7349" custLinFactNeighborY="2051">
        <dgm:presLayoutVars>
          <dgm:bulletEnabled val="1"/>
        </dgm:presLayoutVars>
      </dgm:prSet>
      <dgm:spPr/>
      <dgm:t>
        <a:bodyPr/>
        <a:lstStyle/>
        <a:p>
          <a:endParaRPr lang="pl-PL"/>
        </a:p>
      </dgm:t>
    </dgm:pt>
  </dgm:ptLst>
  <dgm:cxnLst>
    <dgm:cxn modelId="{9D62FAC2-3E1F-4544-81AD-8A7B7AB79F0C}" srcId="{ED986971-CE1A-42DE-8444-405CD916EF21}" destId="{86E770FA-6300-4E93-A697-75324A895A31}" srcOrd="1" destOrd="0" parTransId="{91374AC4-DE07-4C4B-A514-FCA9270134EA}" sibTransId="{37F72B86-1717-4BF8-961F-E6BFFD0B65FC}"/>
    <dgm:cxn modelId="{6CBAC107-9B7B-4389-B7C1-3E99A4F4C6DD}" srcId="{ED986971-CE1A-42DE-8444-405CD916EF21}" destId="{6AE9359C-839F-4A90-87F7-43BDE52104F3}" srcOrd="0" destOrd="0" parTransId="{4B89B15E-4B70-4358-8E68-1FEA248BDB0F}" sibTransId="{2FA40537-CEAC-4476-9ED7-9F65C6545F8E}"/>
    <dgm:cxn modelId="{CBBE969F-8BF4-4E78-9F30-E1AED21E3D5B}" type="presOf" srcId="{01BF2319-7820-4019-B4B0-5AAB2FDBC07C}" destId="{7BD55093-DFF3-4C74-9606-AD73507DABA9}" srcOrd="0" destOrd="2" presId="urn:microsoft.com/office/officeart/2005/8/layout/vList5"/>
    <dgm:cxn modelId="{A70B562E-73AF-4D3B-A571-433E83756F25}" type="presOf" srcId="{86E770FA-6300-4E93-A697-75324A895A31}" destId="{7BD55093-DFF3-4C74-9606-AD73507DABA9}" srcOrd="0" destOrd="1" presId="urn:microsoft.com/office/officeart/2005/8/layout/vList5"/>
    <dgm:cxn modelId="{38E58E2E-B5FD-4D51-B99C-0E8067562F98}" type="presOf" srcId="{F9C4E7AD-24D4-48A9-B3CC-E34299874607}" destId="{0B8A9EFD-3F88-4B8E-8F21-D3AE7DBA08BC}" srcOrd="0" destOrd="0" presId="urn:microsoft.com/office/officeart/2005/8/layout/vList5"/>
    <dgm:cxn modelId="{FE9393BF-1745-4BDD-B39B-72BE226B9F5F}" srcId="{ED986971-CE1A-42DE-8444-405CD916EF21}" destId="{01BF2319-7820-4019-B4B0-5AAB2FDBC07C}" srcOrd="2" destOrd="0" parTransId="{8A360D18-6747-483B-9077-872317BAA70A}" sibTransId="{164EDE3D-3224-47B6-A7EA-9B1973B7DFC8}"/>
    <dgm:cxn modelId="{0EF7C108-0BE3-401E-92CF-D33432CD7E8F}" srcId="{2303EE4E-C3DC-4701-B0FA-77418AD470C7}" destId="{D0D22C5F-9670-41EA-8EC2-E5A43E5CD1CC}" srcOrd="0" destOrd="0" parTransId="{6E5FB187-18E2-4901-81B3-480986A4684F}" sibTransId="{3B292F65-0D52-403A-BC63-953D042D53B3}"/>
    <dgm:cxn modelId="{6E7E4AA5-28A2-484B-8876-9BE5AA8BD6B0}" type="presOf" srcId="{ED986971-CE1A-42DE-8444-405CD916EF21}" destId="{F69BA46A-37E3-46E6-8606-80F4D1C0E0C5}" srcOrd="0" destOrd="0" presId="urn:microsoft.com/office/officeart/2005/8/layout/vList5"/>
    <dgm:cxn modelId="{0078B540-E736-426B-86B3-3372149D5F90}" type="presOf" srcId="{6AE9359C-839F-4A90-87F7-43BDE52104F3}" destId="{7BD55093-DFF3-4C74-9606-AD73507DABA9}" srcOrd="0" destOrd="0" presId="urn:microsoft.com/office/officeart/2005/8/layout/vList5"/>
    <dgm:cxn modelId="{762D3945-B045-4680-848D-ADA7FF8380E5}" srcId="{6D866A3E-2212-45F9-B947-EE551BAFDF89}" destId="{D18BAB12-76AD-4098-BED9-8F8C3E794B43}" srcOrd="1" destOrd="0" parTransId="{5C4E0654-BF78-4B4A-BCD5-A79F24266C28}" sibTransId="{B0C15FBA-7028-4CF3-B093-4CC6CB177B62}"/>
    <dgm:cxn modelId="{5AFA0938-B408-49F6-84B0-D12568965185}" srcId="{2303EE4E-C3DC-4701-B0FA-77418AD470C7}" destId="{1FD000A1-E1AF-47B3-87BC-FF7F66E84767}" srcOrd="1" destOrd="0" parTransId="{71AB65BA-B957-47F6-98F6-36B5F5FFC50A}" sibTransId="{CBB8DF17-E175-4BBF-BF2A-F7FA79F64411}"/>
    <dgm:cxn modelId="{9B454121-D891-455A-B531-0498AC623B2B}" srcId="{6D866A3E-2212-45F9-B947-EE551BAFDF89}" destId="{2303EE4E-C3DC-4701-B0FA-77418AD470C7}" srcOrd="0" destOrd="0" parTransId="{8CC0C69C-A07F-4AD3-8541-701086BA669E}" sibTransId="{398B9E70-9287-4F34-A2C1-557F9E5E828C}"/>
    <dgm:cxn modelId="{C1A468EC-B9AE-40A6-A235-64E61DCBFC28}" type="presOf" srcId="{2303EE4E-C3DC-4701-B0FA-77418AD470C7}" destId="{776521C0-1D6E-45D8-B5C7-9921536B0953}" srcOrd="0" destOrd="0" presId="urn:microsoft.com/office/officeart/2005/8/layout/vList5"/>
    <dgm:cxn modelId="{CEBDEDDC-44B9-4340-80C0-20483A9B7CC1}" type="presOf" srcId="{1FD000A1-E1AF-47B3-87BC-FF7F66E84767}" destId="{1EA34A13-6F83-4828-BBB2-50D59F0BB70C}" srcOrd="0" destOrd="1" presId="urn:microsoft.com/office/officeart/2005/8/layout/vList5"/>
    <dgm:cxn modelId="{6DFA4C22-CC62-4333-8CA2-730C136AA646}" type="presOf" srcId="{5D04C70D-8E64-4E38-B052-9FF17B0DEAED}" destId="{7BD55093-DFF3-4C74-9606-AD73507DABA9}" srcOrd="0" destOrd="3" presId="urn:microsoft.com/office/officeart/2005/8/layout/vList5"/>
    <dgm:cxn modelId="{EFF575B2-2049-4D19-9639-CBBD0829B803}" type="presOf" srcId="{6D866A3E-2212-45F9-B947-EE551BAFDF89}" destId="{4EB3C58E-BE7A-4D1D-B5DF-F37C33919347}" srcOrd="0" destOrd="0" presId="urn:microsoft.com/office/officeart/2005/8/layout/vList5"/>
    <dgm:cxn modelId="{343B92A5-A701-45AC-82F2-30EEBB24F330}" srcId="{ED986971-CE1A-42DE-8444-405CD916EF21}" destId="{5D04C70D-8E64-4E38-B052-9FF17B0DEAED}" srcOrd="3" destOrd="0" parTransId="{69E2B973-E713-4EA2-A4A7-CA8E68418D6C}" sibTransId="{FA10AFBA-AC0F-479C-BA5D-C2632D5E477D}"/>
    <dgm:cxn modelId="{3CF88506-3E03-43BF-B221-AA04AE2143A8}" srcId="{6D866A3E-2212-45F9-B947-EE551BAFDF89}" destId="{ED986971-CE1A-42DE-8444-405CD916EF21}" srcOrd="2" destOrd="0" parTransId="{960B4E92-D0E4-4B51-A1F9-C960C0BA6B05}" sibTransId="{6B9650DD-0BC5-42CC-986D-03EC9BD053E5}"/>
    <dgm:cxn modelId="{667F176F-A935-4AAB-BD4A-17DBEEDDA337}" type="presOf" srcId="{D0D22C5F-9670-41EA-8EC2-E5A43E5CD1CC}" destId="{1EA34A13-6F83-4828-BBB2-50D59F0BB70C}" srcOrd="0" destOrd="0" presId="urn:microsoft.com/office/officeart/2005/8/layout/vList5"/>
    <dgm:cxn modelId="{7A7660FA-B9DF-43C3-95C5-782DC9DEC745}" srcId="{D18BAB12-76AD-4098-BED9-8F8C3E794B43}" destId="{F9C4E7AD-24D4-48A9-B3CC-E34299874607}" srcOrd="0" destOrd="0" parTransId="{E41FC767-F479-4708-BB79-C1E1692B0679}" sibTransId="{F0096D4B-328E-4FF0-98B2-358AA193A7E7}"/>
    <dgm:cxn modelId="{40455951-6A8E-4AA7-AAA2-E481593C2D5F}" type="presOf" srcId="{D18BAB12-76AD-4098-BED9-8F8C3E794B43}" destId="{755C61C2-EE54-431C-B9D5-5E28FF9D7F60}" srcOrd="0" destOrd="0" presId="urn:microsoft.com/office/officeart/2005/8/layout/vList5"/>
    <dgm:cxn modelId="{95022B90-C0DB-47A4-B1EE-CC3ABB0934FF}" type="presParOf" srcId="{4EB3C58E-BE7A-4D1D-B5DF-F37C33919347}" destId="{F09735A4-9BF2-42F4-9132-F3A7F7BDF984}" srcOrd="0" destOrd="0" presId="urn:microsoft.com/office/officeart/2005/8/layout/vList5"/>
    <dgm:cxn modelId="{1DA7BCDD-CE8E-43CA-B1D6-DE8758112A30}" type="presParOf" srcId="{F09735A4-9BF2-42F4-9132-F3A7F7BDF984}" destId="{776521C0-1D6E-45D8-B5C7-9921536B0953}" srcOrd="0" destOrd="0" presId="urn:microsoft.com/office/officeart/2005/8/layout/vList5"/>
    <dgm:cxn modelId="{FE7B044C-22C4-4EF2-B093-B951C20D31DB}" type="presParOf" srcId="{F09735A4-9BF2-42F4-9132-F3A7F7BDF984}" destId="{1EA34A13-6F83-4828-BBB2-50D59F0BB70C}" srcOrd="1" destOrd="0" presId="urn:microsoft.com/office/officeart/2005/8/layout/vList5"/>
    <dgm:cxn modelId="{B910710B-FD3C-41D2-822B-F4E38AA231DF}" type="presParOf" srcId="{4EB3C58E-BE7A-4D1D-B5DF-F37C33919347}" destId="{87C31001-7A66-40AD-9BCC-A5F25BC06E8B}" srcOrd="1" destOrd="0" presId="urn:microsoft.com/office/officeart/2005/8/layout/vList5"/>
    <dgm:cxn modelId="{8A4B1272-2C9A-47A0-A594-8B531894EBC3}" type="presParOf" srcId="{4EB3C58E-BE7A-4D1D-B5DF-F37C33919347}" destId="{EBE0CBEF-F0D4-4001-A85B-7C5709BAB9B1}" srcOrd="2" destOrd="0" presId="urn:microsoft.com/office/officeart/2005/8/layout/vList5"/>
    <dgm:cxn modelId="{90FC9530-324F-4E59-B8BC-4AFBCE314477}" type="presParOf" srcId="{EBE0CBEF-F0D4-4001-A85B-7C5709BAB9B1}" destId="{755C61C2-EE54-431C-B9D5-5E28FF9D7F60}" srcOrd="0" destOrd="0" presId="urn:microsoft.com/office/officeart/2005/8/layout/vList5"/>
    <dgm:cxn modelId="{A5E43EE2-9AFF-490D-AD6E-DB05C62D0CDB}" type="presParOf" srcId="{EBE0CBEF-F0D4-4001-A85B-7C5709BAB9B1}" destId="{0B8A9EFD-3F88-4B8E-8F21-D3AE7DBA08BC}" srcOrd="1" destOrd="0" presId="urn:microsoft.com/office/officeart/2005/8/layout/vList5"/>
    <dgm:cxn modelId="{7B5A7DFF-3DA2-4EC3-B6BC-902D3DFA7B82}" type="presParOf" srcId="{4EB3C58E-BE7A-4D1D-B5DF-F37C33919347}" destId="{C38A94E9-8C29-4658-AF7C-40A7525B50C9}" srcOrd="3" destOrd="0" presId="urn:microsoft.com/office/officeart/2005/8/layout/vList5"/>
    <dgm:cxn modelId="{BBAA4889-C988-4FC2-A14A-95E7618E08D3}" type="presParOf" srcId="{4EB3C58E-BE7A-4D1D-B5DF-F37C33919347}" destId="{C7C104BD-4853-42BA-A4BC-22E64FBC92DC}" srcOrd="4" destOrd="0" presId="urn:microsoft.com/office/officeart/2005/8/layout/vList5"/>
    <dgm:cxn modelId="{33707593-2531-44C8-A53D-E5DB692A3C19}" type="presParOf" srcId="{C7C104BD-4853-42BA-A4BC-22E64FBC92DC}" destId="{F69BA46A-37E3-46E6-8606-80F4D1C0E0C5}" srcOrd="0" destOrd="0" presId="urn:microsoft.com/office/officeart/2005/8/layout/vList5"/>
    <dgm:cxn modelId="{14242FAF-735F-41D4-AA2E-A832D5E82619}" type="presParOf" srcId="{C7C104BD-4853-42BA-A4BC-22E64FBC92DC}" destId="{7BD55093-DFF3-4C74-9606-AD73507DABA9}"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954C26-5050-4E4E-9018-C079017D2BEB}" type="doc">
      <dgm:prSet loTypeId="urn:microsoft.com/office/officeart/2005/8/layout/bList2" loCatId="list" qsTypeId="urn:microsoft.com/office/officeart/2005/8/quickstyle/simple1#1" qsCatId="simple" csTypeId="urn:microsoft.com/office/officeart/2005/8/colors/accent1_2#13" csCatId="accent1" phldr="1"/>
      <dgm:spPr/>
      <dgm:t>
        <a:bodyPr/>
        <a:lstStyle/>
        <a:p>
          <a:endParaRPr lang="pl-PL"/>
        </a:p>
      </dgm:t>
    </dgm:pt>
    <dgm:pt modelId="{2403885E-AD4D-4DF5-9F2B-D8F647363F0D}">
      <dgm:prSet phldrT="[Tekst]" custT="1"/>
      <dgm:spPr/>
      <dgm:t>
        <a:bodyPr/>
        <a:lstStyle/>
        <a:p>
          <a:r>
            <a:rPr lang="pl-PL" sz="2000" b="1" dirty="0" smtClean="0">
              <a:solidFill>
                <a:srgbClr val="C00000"/>
              </a:solidFill>
            </a:rPr>
            <a:t>Zasada akceptacji</a:t>
          </a:r>
          <a:endParaRPr lang="pl-PL" sz="2000" b="1" dirty="0">
            <a:solidFill>
              <a:srgbClr val="C00000"/>
            </a:solidFill>
          </a:endParaRPr>
        </a:p>
      </dgm:t>
    </dgm:pt>
    <dgm:pt modelId="{CDA50FDB-8008-439F-A570-E1C21955D827}" type="parTrans" cxnId="{11DC1909-B798-4A33-8232-9A82F0D330E7}">
      <dgm:prSet/>
      <dgm:spPr/>
      <dgm:t>
        <a:bodyPr/>
        <a:lstStyle/>
        <a:p>
          <a:endParaRPr lang="pl-PL"/>
        </a:p>
      </dgm:t>
    </dgm:pt>
    <dgm:pt modelId="{6C00D4D5-B39C-4814-90D1-B2E727C13EE1}" type="sibTrans" cxnId="{11DC1909-B798-4A33-8232-9A82F0D330E7}">
      <dgm:prSet/>
      <dgm:spPr/>
      <dgm:t>
        <a:bodyPr/>
        <a:lstStyle/>
        <a:p>
          <a:endParaRPr lang="pl-PL"/>
        </a:p>
      </dgm:t>
    </dgm:pt>
    <dgm:pt modelId="{270E5929-F6A2-4FF4-B313-492E210BAABE}">
      <dgm:prSet phldrT="[Tekst]" custT="1"/>
      <dgm:spPr/>
      <dgm:t>
        <a:bodyPr/>
        <a:lstStyle/>
        <a:p>
          <a:r>
            <a:rPr lang="pl-PL" sz="2000" b="1" dirty="0" smtClean="0">
              <a:solidFill>
                <a:srgbClr val="C00000"/>
              </a:solidFill>
            </a:rPr>
            <a:t>Zasada poufności</a:t>
          </a:r>
          <a:endParaRPr lang="pl-PL" sz="2000" b="1" dirty="0">
            <a:solidFill>
              <a:srgbClr val="C00000"/>
            </a:solidFill>
          </a:endParaRPr>
        </a:p>
      </dgm:t>
    </dgm:pt>
    <dgm:pt modelId="{34B9CC3E-B870-49CA-92D1-993F15820A00}" type="parTrans" cxnId="{C1779995-7325-4CBE-80B7-2837B827703C}">
      <dgm:prSet/>
      <dgm:spPr/>
      <dgm:t>
        <a:bodyPr/>
        <a:lstStyle/>
        <a:p>
          <a:endParaRPr lang="pl-PL"/>
        </a:p>
      </dgm:t>
    </dgm:pt>
    <dgm:pt modelId="{73CF40FF-143A-4987-802C-33344C44B10A}" type="sibTrans" cxnId="{C1779995-7325-4CBE-80B7-2837B827703C}">
      <dgm:prSet/>
      <dgm:spPr/>
      <dgm:t>
        <a:bodyPr/>
        <a:lstStyle/>
        <a:p>
          <a:endParaRPr lang="pl-PL"/>
        </a:p>
      </dgm:t>
    </dgm:pt>
    <dgm:pt modelId="{541943F3-8DD6-4576-BFFD-41ECF5BD98D7}">
      <dgm:prSet phldrT="[Tekst]" custT="1"/>
      <dgm:spPr/>
      <dgm:t>
        <a:bodyPr/>
        <a:lstStyle/>
        <a:p>
          <a:r>
            <a:rPr lang="pl-PL" sz="1600" b="1" dirty="0" smtClean="0">
              <a:solidFill>
                <a:srgbClr val="C00000"/>
              </a:solidFill>
            </a:rPr>
            <a:t>Zasada prawa do samostanowienia</a:t>
          </a:r>
          <a:endParaRPr lang="pl-PL" sz="1600" b="1" dirty="0">
            <a:solidFill>
              <a:srgbClr val="C00000"/>
            </a:solidFill>
          </a:endParaRPr>
        </a:p>
      </dgm:t>
    </dgm:pt>
    <dgm:pt modelId="{5D4CD04A-1454-4378-B3C7-2D97F9BCECE8}" type="parTrans" cxnId="{ACDA0A70-94B6-4F23-9353-C26CF7CCDAD2}">
      <dgm:prSet/>
      <dgm:spPr/>
      <dgm:t>
        <a:bodyPr/>
        <a:lstStyle/>
        <a:p>
          <a:endParaRPr lang="pl-PL"/>
        </a:p>
      </dgm:t>
    </dgm:pt>
    <dgm:pt modelId="{34ED4839-C7C8-432C-B82E-8B4A411E0C5C}" type="sibTrans" cxnId="{ACDA0A70-94B6-4F23-9353-C26CF7CCDAD2}">
      <dgm:prSet/>
      <dgm:spPr/>
      <dgm:t>
        <a:bodyPr/>
        <a:lstStyle/>
        <a:p>
          <a:endParaRPr lang="pl-PL"/>
        </a:p>
      </dgm:t>
    </dgm:pt>
    <dgm:pt modelId="{4093E53F-6952-4EEF-B894-209A9F9D1E31}">
      <dgm:prSet custT="1"/>
      <dgm:spPr/>
      <dgm:t>
        <a:bodyPr/>
        <a:lstStyle/>
        <a:p>
          <a:r>
            <a:rPr lang="pl-PL" sz="2400" dirty="0" smtClean="0"/>
            <a:t>Poszanowanie godności i akceptacja wyborów klienta</a:t>
          </a:r>
          <a:endParaRPr lang="pl-PL" sz="2400" dirty="0"/>
        </a:p>
      </dgm:t>
    </dgm:pt>
    <dgm:pt modelId="{8A81C3E6-922A-4251-A760-334DBE8E2329}" type="parTrans" cxnId="{4E16BBC1-0868-4ECC-BB77-A3F08A43760D}">
      <dgm:prSet/>
      <dgm:spPr/>
      <dgm:t>
        <a:bodyPr/>
        <a:lstStyle/>
        <a:p>
          <a:endParaRPr lang="pl-PL"/>
        </a:p>
      </dgm:t>
    </dgm:pt>
    <dgm:pt modelId="{15B3AD2F-82E6-421C-A7A3-9AF874D7DC64}" type="sibTrans" cxnId="{4E16BBC1-0868-4ECC-BB77-A3F08A43760D}">
      <dgm:prSet/>
      <dgm:spPr/>
      <dgm:t>
        <a:bodyPr/>
        <a:lstStyle/>
        <a:p>
          <a:endParaRPr lang="pl-PL"/>
        </a:p>
      </dgm:t>
    </dgm:pt>
    <dgm:pt modelId="{6CE519BF-85A4-4B4A-BDAA-734A9DEE8F39}">
      <dgm:prSet custT="1"/>
      <dgm:spPr/>
      <dgm:t>
        <a:bodyPr/>
        <a:lstStyle/>
        <a:p>
          <a:r>
            <a:rPr lang="pl-PL" sz="2400" dirty="0" smtClean="0"/>
            <a:t>Respektowanie prywatności i nieujawnianie informacji  osobom trzecim</a:t>
          </a:r>
          <a:endParaRPr lang="pl-PL" sz="2400" dirty="0"/>
        </a:p>
      </dgm:t>
    </dgm:pt>
    <dgm:pt modelId="{D5ACB65E-0ACC-44D0-9EEA-525F19B42619}" type="parTrans" cxnId="{F8FED13C-4723-4220-A33A-F7F2021AEE6E}">
      <dgm:prSet/>
      <dgm:spPr/>
      <dgm:t>
        <a:bodyPr/>
        <a:lstStyle/>
        <a:p>
          <a:endParaRPr lang="pl-PL"/>
        </a:p>
      </dgm:t>
    </dgm:pt>
    <dgm:pt modelId="{596D1BE6-A4E0-4EED-8242-651D1618A606}" type="sibTrans" cxnId="{F8FED13C-4723-4220-A33A-F7F2021AEE6E}">
      <dgm:prSet/>
      <dgm:spPr/>
      <dgm:t>
        <a:bodyPr/>
        <a:lstStyle/>
        <a:p>
          <a:endParaRPr lang="pl-PL"/>
        </a:p>
      </dgm:t>
    </dgm:pt>
    <dgm:pt modelId="{A4F480B2-0584-4A52-825D-D362B09640D7}">
      <dgm:prSet custT="1"/>
      <dgm:spPr/>
      <dgm:t>
        <a:bodyPr/>
        <a:lstStyle/>
        <a:p>
          <a:r>
            <a:rPr lang="pl-PL" sz="2400" dirty="0" smtClean="0"/>
            <a:t>Prawo do wolności i </a:t>
          </a:r>
          <a:r>
            <a:rPr lang="pl-PL" sz="2400" dirty="0" err="1" smtClean="0"/>
            <a:t>odpowiedzial-ności</a:t>
          </a:r>
          <a:r>
            <a:rPr lang="pl-PL" sz="2400" dirty="0" smtClean="0"/>
            <a:t> za swoje życie</a:t>
          </a:r>
          <a:endParaRPr lang="pl-PL" sz="2400" dirty="0"/>
        </a:p>
      </dgm:t>
    </dgm:pt>
    <dgm:pt modelId="{A58BFDA7-DD30-4788-BACE-3EF8CB9BE3C9}" type="parTrans" cxnId="{D694EB2B-22E6-4FA7-AFA0-A5C44FAD6976}">
      <dgm:prSet/>
      <dgm:spPr/>
      <dgm:t>
        <a:bodyPr/>
        <a:lstStyle/>
        <a:p>
          <a:endParaRPr lang="pl-PL"/>
        </a:p>
      </dgm:t>
    </dgm:pt>
    <dgm:pt modelId="{371E6160-E61C-4D1A-9E46-99E92606A75C}" type="sibTrans" cxnId="{D694EB2B-22E6-4FA7-AFA0-A5C44FAD6976}">
      <dgm:prSet/>
      <dgm:spPr/>
      <dgm:t>
        <a:bodyPr/>
        <a:lstStyle/>
        <a:p>
          <a:endParaRPr lang="pl-PL"/>
        </a:p>
      </dgm:t>
    </dgm:pt>
    <dgm:pt modelId="{646D41AD-6C05-4F97-86C9-2F85FED4FC44}" type="pres">
      <dgm:prSet presAssocID="{98954C26-5050-4E4E-9018-C079017D2BEB}" presName="diagram" presStyleCnt="0">
        <dgm:presLayoutVars>
          <dgm:dir/>
          <dgm:animLvl val="lvl"/>
          <dgm:resizeHandles val="exact"/>
        </dgm:presLayoutVars>
      </dgm:prSet>
      <dgm:spPr/>
      <dgm:t>
        <a:bodyPr/>
        <a:lstStyle/>
        <a:p>
          <a:endParaRPr lang="pl-PL"/>
        </a:p>
      </dgm:t>
    </dgm:pt>
    <dgm:pt modelId="{C3117603-73AC-493B-9D18-2859585564FA}" type="pres">
      <dgm:prSet presAssocID="{2403885E-AD4D-4DF5-9F2B-D8F647363F0D}" presName="compNode" presStyleCnt="0"/>
      <dgm:spPr/>
    </dgm:pt>
    <dgm:pt modelId="{11AB3A5B-461B-4B2A-B073-748865FE2B54}" type="pres">
      <dgm:prSet presAssocID="{2403885E-AD4D-4DF5-9F2B-D8F647363F0D}" presName="childRect" presStyleLbl="bgAcc1" presStyleIdx="0" presStyleCnt="3" custLinFactNeighborX="-6942" custLinFactNeighborY="282">
        <dgm:presLayoutVars>
          <dgm:bulletEnabled val="1"/>
        </dgm:presLayoutVars>
      </dgm:prSet>
      <dgm:spPr/>
      <dgm:t>
        <a:bodyPr/>
        <a:lstStyle/>
        <a:p>
          <a:endParaRPr lang="pl-PL"/>
        </a:p>
      </dgm:t>
    </dgm:pt>
    <dgm:pt modelId="{DEE32F0D-A735-4D0F-A72B-36172171402F}" type="pres">
      <dgm:prSet presAssocID="{2403885E-AD4D-4DF5-9F2B-D8F647363F0D}" presName="parentText" presStyleLbl="node1" presStyleIdx="0" presStyleCnt="0">
        <dgm:presLayoutVars>
          <dgm:chMax val="0"/>
          <dgm:bulletEnabled val="1"/>
        </dgm:presLayoutVars>
      </dgm:prSet>
      <dgm:spPr/>
      <dgm:t>
        <a:bodyPr/>
        <a:lstStyle/>
        <a:p>
          <a:endParaRPr lang="pl-PL"/>
        </a:p>
      </dgm:t>
    </dgm:pt>
    <dgm:pt modelId="{016EDBD8-27A2-4919-96C9-3339E6EB4A42}" type="pres">
      <dgm:prSet presAssocID="{2403885E-AD4D-4DF5-9F2B-D8F647363F0D}" presName="parentRect" presStyleLbl="alignNode1" presStyleIdx="0" presStyleCnt="3"/>
      <dgm:spPr/>
      <dgm:t>
        <a:bodyPr/>
        <a:lstStyle/>
        <a:p>
          <a:endParaRPr lang="pl-PL"/>
        </a:p>
      </dgm:t>
    </dgm:pt>
    <dgm:pt modelId="{6DF01E13-1D85-4979-9987-9A48A5B46BC5}" type="pres">
      <dgm:prSet presAssocID="{2403885E-AD4D-4DF5-9F2B-D8F647363F0D}" presName="adorn" presStyleLbl="fgAccFollowNode1" presStyleIdx="0" presStyleCnt="3"/>
      <dgm:spPr>
        <a:blipFill rotWithShape="0">
          <a:blip xmlns:r="http://schemas.openxmlformats.org/officeDocument/2006/relationships" r:embed="rId1"/>
          <a:stretch>
            <a:fillRect/>
          </a:stretch>
        </a:blipFill>
      </dgm:spPr>
    </dgm:pt>
    <dgm:pt modelId="{2863A2E5-F983-4136-818F-B30C312780DB}" type="pres">
      <dgm:prSet presAssocID="{6C00D4D5-B39C-4814-90D1-B2E727C13EE1}" presName="sibTrans" presStyleLbl="sibTrans2D1" presStyleIdx="0" presStyleCnt="0"/>
      <dgm:spPr/>
      <dgm:t>
        <a:bodyPr/>
        <a:lstStyle/>
        <a:p>
          <a:endParaRPr lang="pl-PL"/>
        </a:p>
      </dgm:t>
    </dgm:pt>
    <dgm:pt modelId="{ACBD6E7C-51AD-4C94-A94C-568910BFFC82}" type="pres">
      <dgm:prSet presAssocID="{270E5929-F6A2-4FF4-B313-492E210BAABE}" presName="compNode" presStyleCnt="0"/>
      <dgm:spPr/>
    </dgm:pt>
    <dgm:pt modelId="{80C36BE3-55D6-4E06-9749-03C93069220B}" type="pres">
      <dgm:prSet presAssocID="{270E5929-F6A2-4FF4-B313-492E210BAABE}" presName="childRect" presStyleLbl="bgAcc1" presStyleIdx="1" presStyleCnt="3">
        <dgm:presLayoutVars>
          <dgm:bulletEnabled val="1"/>
        </dgm:presLayoutVars>
      </dgm:prSet>
      <dgm:spPr/>
      <dgm:t>
        <a:bodyPr/>
        <a:lstStyle/>
        <a:p>
          <a:endParaRPr lang="pl-PL"/>
        </a:p>
      </dgm:t>
    </dgm:pt>
    <dgm:pt modelId="{E6A03EDE-B254-4834-A1DC-F209C5AAEA91}" type="pres">
      <dgm:prSet presAssocID="{270E5929-F6A2-4FF4-B313-492E210BAABE}" presName="parentText" presStyleLbl="node1" presStyleIdx="0" presStyleCnt="0">
        <dgm:presLayoutVars>
          <dgm:chMax val="0"/>
          <dgm:bulletEnabled val="1"/>
        </dgm:presLayoutVars>
      </dgm:prSet>
      <dgm:spPr/>
      <dgm:t>
        <a:bodyPr/>
        <a:lstStyle/>
        <a:p>
          <a:endParaRPr lang="pl-PL"/>
        </a:p>
      </dgm:t>
    </dgm:pt>
    <dgm:pt modelId="{504C4F31-FDBE-43FC-9B25-7A15742FC0B7}" type="pres">
      <dgm:prSet presAssocID="{270E5929-F6A2-4FF4-B313-492E210BAABE}" presName="parentRect" presStyleLbl="alignNode1" presStyleIdx="1" presStyleCnt="3"/>
      <dgm:spPr/>
      <dgm:t>
        <a:bodyPr/>
        <a:lstStyle/>
        <a:p>
          <a:endParaRPr lang="pl-PL"/>
        </a:p>
      </dgm:t>
    </dgm:pt>
    <dgm:pt modelId="{800488DD-27F6-416C-B8E5-0948B625A072}" type="pres">
      <dgm:prSet presAssocID="{270E5929-F6A2-4FF4-B313-492E210BAABE}" presName="adorn" presStyleLbl="fgAccFollowNode1" presStyleIdx="1" presStyleCnt="3"/>
      <dgm:spPr>
        <a:blipFill rotWithShape="0">
          <a:blip xmlns:r="http://schemas.openxmlformats.org/officeDocument/2006/relationships" r:embed="rId2"/>
          <a:stretch>
            <a:fillRect/>
          </a:stretch>
        </a:blipFill>
      </dgm:spPr>
    </dgm:pt>
    <dgm:pt modelId="{BF9A96F8-5BEE-40DF-A134-397BE3247135}" type="pres">
      <dgm:prSet presAssocID="{73CF40FF-143A-4987-802C-33344C44B10A}" presName="sibTrans" presStyleLbl="sibTrans2D1" presStyleIdx="0" presStyleCnt="0"/>
      <dgm:spPr/>
      <dgm:t>
        <a:bodyPr/>
        <a:lstStyle/>
        <a:p>
          <a:endParaRPr lang="pl-PL"/>
        </a:p>
      </dgm:t>
    </dgm:pt>
    <dgm:pt modelId="{E1F2FF8C-4FB5-406F-8688-862DF12AD898}" type="pres">
      <dgm:prSet presAssocID="{541943F3-8DD6-4576-BFFD-41ECF5BD98D7}" presName="compNode" presStyleCnt="0"/>
      <dgm:spPr/>
    </dgm:pt>
    <dgm:pt modelId="{C1C4EE69-3868-4888-9B9E-1D816D94500F}" type="pres">
      <dgm:prSet presAssocID="{541943F3-8DD6-4576-BFFD-41ECF5BD98D7}" presName="childRect" presStyleLbl="bgAcc1" presStyleIdx="2" presStyleCnt="3" custScaleY="92695" custLinFactNeighborX="93" custLinFactNeighborY="-2274">
        <dgm:presLayoutVars>
          <dgm:bulletEnabled val="1"/>
        </dgm:presLayoutVars>
      </dgm:prSet>
      <dgm:spPr/>
      <dgm:t>
        <a:bodyPr/>
        <a:lstStyle/>
        <a:p>
          <a:endParaRPr lang="pl-PL"/>
        </a:p>
      </dgm:t>
    </dgm:pt>
    <dgm:pt modelId="{D570AB6D-649F-4BCB-A386-9BD280D86665}" type="pres">
      <dgm:prSet presAssocID="{541943F3-8DD6-4576-BFFD-41ECF5BD98D7}" presName="parentText" presStyleLbl="node1" presStyleIdx="0" presStyleCnt="0">
        <dgm:presLayoutVars>
          <dgm:chMax val="0"/>
          <dgm:bulletEnabled val="1"/>
        </dgm:presLayoutVars>
      </dgm:prSet>
      <dgm:spPr/>
      <dgm:t>
        <a:bodyPr/>
        <a:lstStyle/>
        <a:p>
          <a:endParaRPr lang="pl-PL"/>
        </a:p>
      </dgm:t>
    </dgm:pt>
    <dgm:pt modelId="{E5D404A0-622E-455E-B30A-2F3385E85C98}" type="pres">
      <dgm:prSet presAssocID="{541943F3-8DD6-4576-BFFD-41ECF5BD98D7}" presName="parentRect" presStyleLbl="alignNode1" presStyleIdx="2" presStyleCnt="3"/>
      <dgm:spPr/>
      <dgm:t>
        <a:bodyPr/>
        <a:lstStyle/>
        <a:p>
          <a:endParaRPr lang="pl-PL"/>
        </a:p>
      </dgm:t>
    </dgm:pt>
    <dgm:pt modelId="{5E9FAE0B-5B12-43D6-96AA-E50590E243B6}" type="pres">
      <dgm:prSet presAssocID="{541943F3-8DD6-4576-BFFD-41ECF5BD98D7}" presName="adorn" presStyleLbl="fgAccFollowNode1" presStyleIdx="2" presStyleCnt="3" custScaleX="56571" custScaleY="93776"/>
      <dgm:spPr>
        <a:blipFill rotWithShape="0">
          <a:blip xmlns:r="http://schemas.openxmlformats.org/officeDocument/2006/relationships" r:embed="rId3"/>
          <a:stretch>
            <a:fillRect/>
          </a:stretch>
        </a:blipFill>
      </dgm:spPr>
    </dgm:pt>
  </dgm:ptLst>
  <dgm:cxnLst>
    <dgm:cxn modelId="{9031A64A-64F7-42C9-96E4-F0BEE89A607D}" type="presOf" srcId="{6CE519BF-85A4-4B4A-BDAA-734A9DEE8F39}" destId="{80C36BE3-55D6-4E06-9749-03C93069220B}" srcOrd="0" destOrd="0" presId="urn:microsoft.com/office/officeart/2005/8/layout/bList2"/>
    <dgm:cxn modelId="{ACDA0A70-94B6-4F23-9353-C26CF7CCDAD2}" srcId="{98954C26-5050-4E4E-9018-C079017D2BEB}" destId="{541943F3-8DD6-4576-BFFD-41ECF5BD98D7}" srcOrd="2" destOrd="0" parTransId="{5D4CD04A-1454-4378-B3C7-2D97F9BCECE8}" sibTransId="{34ED4839-C7C8-432C-B82E-8B4A411E0C5C}"/>
    <dgm:cxn modelId="{4356DFC8-222F-4BED-B6B4-B9B3BB4D702F}" type="presOf" srcId="{98954C26-5050-4E4E-9018-C079017D2BEB}" destId="{646D41AD-6C05-4F97-86C9-2F85FED4FC44}" srcOrd="0" destOrd="0" presId="urn:microsoft.com/office/officeart/2005/8/layout/bList2"/>
    <dgm:cxn modelId="{2126F66E-6C09-4751-AB3F-3B61D0D5073F}" type="presOf" srcId="{270E5929-F6A2-4FF4-B313-492E210BAABE}" destId="{E6A03EDE-B254-4834-A1DC-F209C5AAEA91}" srcOrd="0" destOrd="0" presId="urn:microsoft.com/office/officeart/2005/8/layout/bList2"/>
    <dgm:cxn modelId="{5F980C68-6ED3-4285-BACE-47883C843A78}" type="presOf" srcId="{541943F3-8DD6-4576-BFFD-41ECF5BD98D7}" destId="{D570AB6D-649F-4BCB-A386-9BD280D86665}" srcOrd="0" destOrd="0" presId="urn:microsoft.com/office/officeart/2005/8/layout/bList2"/>
    <dgm:cxn modelId="{949F29EA-DF7A-4F85-B5D1-0D13BC5FCC45}" type="presOf" srcId="{270E5929-F6A2-4FF4-B313-492E210BAABE}" destId="{504C4F31-FDBE-43FC-9B25-7A15742FC0B7}" srcOrd="1" destOrd="0" presId="urn:microsoft.com/office/officeart/2005/8/layout/bList2"/>
    <dgm:cxn modelId="{C161A276-FA12-49A3-873F-DFD7E7AFF46B}" type="presOf" srcId="{541943F3-8DD6-4576-BFFD-41ECF5BD98D7}" destId="{E5D404A0-622E-455E-B30A-2F3385E85C98}" srcOrd="1" destOrd="0" presId="urn:microsoft.com/office/officeart/2005/8/layout/bList2"/>
    <dgm:cxn modelId="{4E16BBC1-0868-4ECC-BB77-A3F08A43760D}" srcId="{2403885E-AD4D-4DF5-9F2B-D8F647363F0D}" destId="{4093E53F-6952-4EEF-B894-209A9F9D1E31}" srcOrd="0" destOrd="0" parTransId="{8A81C3E6-922A-4251-A760-334DBE8E2329}" sibTransId="{15B3AD2F-82E6-421C-A7A3-9AF874D7DC64}"/>
    <dgm:cxn modelId="{C1779995-7325-4CBE-80B7-2837B827703C}" srcId="{98954C26-5050-4E4E-9018-C079017D2BEB}" destId="{270E5929-F6A2-4FF4-B313-492E210BAABE}" srcOrd="1" destOrd="0" parTransId="{34B9CC3E-B870-49CA-92D1-993F15820A00}" sibTransId="{73CF40FF-143A-4987-802C-33344C44B10A}"/>
    <dgm:cxn modelId="{11DC1909-B798-4A33-8232-9A82F0D330E7}" srcId="{98954C26-5050-4E4E-9018-C079017D2BEB}" destId="{2403885E-AD4D-4DF5-9F2B-D8F647363F0D}" srcOrd="0" destOrd="0" parTransId="{CDA50FDB-8008-439F-A570-E1C21955D827}" sibTransId="{6C00D4D5-B39C-4814-90D1-B2E727C13EE1}"/>
    <dgm:cxn modelId="{3691C7DA-1A63-4EA5-8611-EA32C8E8C694}" type="presOf" srcId="{A4F480B2-0584-4A52-825D-D362B09640D7}" destId="{C1C4EE69-3868-4888-9B9E-1D816D94500F}" srcOrd="0" destOrd="0" presId="urn:microsoft.com/office/officeart/2005/8/layout/bList2"/>
    <dgm:cxn modelId="{CF689336-EF88-481C-8B43-BB20A61D21E6}" type="presOf" srcId="{73CF40FF-143A-4987-802C-33344C44B10A}" destId="{BF9A96F8-5BEE-40DF-A134-397BE3247135}" srcOrd="0" destOrd="0" presId="urn:microsoft.com/office/officeart/2005/8/layout/bList2"/>
    <dgm:cxn modelId="{F8FED13C-4723-4220-A33A-F7F2021AEE6E}" srcId="{270E5929-F6A2-4FF4-B313-492E210BAABE}" destId="{6CE519BF-85A4-4B4A-BDAA-734A9DEE8F39}" srcOrd="0" destOrd="0" parTransId="{D5ACB65E-0ACC-44D0-9EEA-525F19B42619}" sibTransId="{596D1BE6-A4E0-4EED-8242-651D1618A606}"/>
    <dgm:cxn modelId="{4C410844-DB83-4927-91D7-F317C056828E}" type="presOf" srcId="{4093E53F-6952-4EEF-B894-209A9F9D1E31}" destId="{11AB3A5B-461B-4B2A-B073-748865FE2B54}" srcOrd="0" destOrd="0" presId="urn:microsoft.com/office/officeart/2005/8/layout/bList2"/>
    <dgm:cxn modelId="{DDD41CE9-6440-4226-A5BB-4CB5615FA58C}" type="presOf" srcId="{2403885E-AD4D-4DF5-9F2B-D8F647363F0D}" destId="{DEE32F0D-A735-4D0F-A72B-36172171402F}" srcOrd="0" destOrd="0" presId="urn:microsoft.com/office/officeart/2005/8/layout/bList2"/>
    <dgm:cxn modelId="{293F4938-E701-470E-A451-A0087E2B4A0C}" type="presOf" srcId="{2403885E-AD4D-4DF5-9F2B-D8F647363F0D}" destId="{016EDBD8-27A2-4919-96C9-3339E6EB4A42}" srcOrd="1" destOrd="0" presId="urn:microsoft.com/office/officeart/2005/8/layout/bList2"/>
    <dgm:cxn modelId="{D694EB2B-22E6-4FA7-AFA0-A5C44FAD6976}" srcId="{541943F3-8DD6-4576-BFFD-41ECF5BD98D7}" destId="{A4F480B2-0584-4A52-825D-D362B09640D7}" srcOrd="0" destOrd="0" parTransId="{A58BFDA7-DD30-4788-BACE-3EF8CB9BE3C9}" sibTransId="{371E6160-E61C-4D1A-9E46-99E92606A75C}"/>
    <dgm:cxn modelId="{23751D9C-D778-4306-87C7-6FD06D3FD5DD}" type="presOf" srcId="{6C00D4D5-B39C-4814-90D1-B2E727C13EE1}" destId="{2863A2E5-F983-4136-818F-B30C312780DB}" srcOrd="0" destOrd="0" presId="urn:microsoft.com/office/officeart/2005/8/layout/bList2"/>
    <dgm:cxn modelId="{B24007DB-DABD-48BC-9A9B-0F79CE4000AA}" type="presParOf" srcId="{646D41AD-6C05-4F97-86C9-2F85FED4FC44}" destId="{C3117603-73AC-493B-9D18-2859585564FA}" srcOrd="0" destOrd="0" presId="urn:microsoft.com/office/officeart/2005/8/layout/bList2"/>
    <dgm:cxn modelId="{8E7B0341-D7F4-4D59-8C39-7616ED397B96}" type="presParOf" srcId="{C3117603-73AC-493B-9D18-2859585564FA}" destId="{11AB3A5B-461B-4B2A-B073-748865FE2B54}" srcOrd="0" destOrd="0" presId="urn:microsoft.com/office/officeart/2005/8/layout/bList2"/>
    <dgm:cxn modelId="{891CF8F1-9C27-4699-9D8B-EB4810048EF0}" type="presParOf" srcId="{C3117603-73AC-493B-9D18-2859585564FA}" destId="{DEE32F0D-A735-4D0F-A72B-36172171402F}" srcOrd="1" destOrd="0" presId="urn:microsoft.com/office/officeart/2005/8/layout/bList2"/>
    <dgm:cxn modelId="{9231DADD-71B8-48E2-8925-43578E859F40}" type="presParOf" srcId="{C3117603-73AC-493B-9D18-2859585564FA}" destId="{016EDBD8-27A2-4919-96C9-3339E6EB4A42}" srcOrd="2" destOrd="0" presId="urn:microsoft.com/office/officeart/2005/8/layout/bList2"/>
    <dgm:cxn modelId="{39710474-7024-46E2-AE9A-DFF279E0A6D7}" type="presParOf" srcId="{C3117603-73AC-493B-9D18-2859585564FA}" destId="{6DF01E13-1D85-4979-9987-9A48A5B46BC5}" srcOrd="3" destOrd="0" presId="urn:microsoft.com/office/officeart/2005/8/layout/bList2"/>
    <dgm:cxn modelId="{A05C6E2D-E38F-4189-AF55-BDBE9C5737DB}" type="presParOf" srcId="{646D41AD-6C05-4F97-86C9-2F85FED4FC44}" destId="{2863A2E5-F983-4136-818F-B30C312780DB}" srcOrd="1" destOrd="0" presId="urn:microsoft.com/office/officeart/2005/8/layout/bList2"/>
    <dgm:cxn modelId="{4E77394E-2867-4768-9F96-559C2BAB16C7}" type="presParOf" srcId="{646D41AD-6C05-4F97-86C9-2F85FED4FC44}" destId="{ACBD6E7C-51AD-4C94-A94C-568910BFFC82}" srcOrd="2" destOrd="0" presId="urn:microsoft.com/office/officeart/2005/8/layout/bList2"/>
    <dgm:cxn modelId="{592E465A-B8EE-4BB6-850C-ACDA9DED7BC0}" type="presParOf" srcId="{ACBD6E7C-51AD-4C94-A94C-568910BFFC82}" destId="{80C36BE3-55D6-4E06-9749-03C93069220B}" srcOrd="0" destOrd="0" presId="urn:microsoft.com/office/officeart/2005/8/layout/bList2"/>
    <dgm:cxn modelId="{15D1525F-7862-4982-8B6D-DFCF30A9B430}" type="presParOf" srcId="{ACBD6E7C-51AD-4C94-A94C-568910BFFC82}" destId="{E6A03EDE-B254-4834-A1DC-F209C5AAEA91}" srcOrd="1" destOrd="0" presId="urn:microsoft.com/office/officeart/2005/8/layout/bList2"/>
    <dgm:cxn modelId="{48F8A4FD-77A3-495B-B0A4-F4C34A708546}" type="presParOf" srcId="{ACBD6E7C-51AD-4C94-A94C-568910BFFC82}" destId="{504C4F31-FDBE-43FC-9B25-7A15742FC0B7}" srcOrd="2" destOrd="0" presId="urn:microsoft.com/office/officeart/2005/8/layout/bList2"/>
    <dgm:cxn modelId="{EFFC067F-30E1-4255-BFD8-5DED00C3476E}" type="presParOf" srcId="{ACBD6E7C-51AD-4C94-A94C-568910BFFC82}" destId="{800488DD-27F6-416C-B8E5-0948B625A072}" srcOrd="3" destOrd="0" presId="urn:microsoft.com/office/officeart/2005/8/layout/bList2"/>
    <dgm:cxn modelId="{B0F32C46-74D6-4745-8F62-16DE5950A930}" type="presParOf" srcId="{646D41AD-6C05-4F97-86C9-2F85FED4FC44}" destId="{BF9A96F8-5BEE-40DF-A134-397BE3247135}" srcOrd="3" destOrd="0" presId="urn:microsoft.com/office/officeart/2005/8/layout/bList2"/>
    <dgm:cxn modelId="{D78A396D-ACF4-4B78-8A51-1132AA7775A2}" type="presParOf" srcId="{646D41AD-6C05-4F97-86C9-2F85FED4FC44}" destId="{E1F2FF8C-4FB5-406F-8688-862DF12AD898}" srcOrd="4" destOrd="0" presId="urn:microsoft.com/office/officeart/2005/8/layout/bList2"/>
    <dgm:cxn modelId="{DEA44DF8-6EAA-4363-8F19-762CA06A9F84}" type="presParOf" srcId="{E1F2FF8C-4FB5-406F-8688-862DF12AD898}" destId="{C1C4EE69-3868-4888-9B9E-1D816D94500F}" srcOrd="0" destOrd="0" presId="urn:microsoft.com/office/officeart/2005/8/layout/bList2"/>
    <dgm:cxn modelId="{66703E53-70B8-4C40-8424-2D371BE40F02}" type="presParOf" srcId="{E1F2FF8C-4FB5-406F-8688-862DF12AD898}" destId="{D570AB6D-649F-4BCB-A386-9BD280D86665}" srcOrd="1" destOrd="0" presId="urn:microsoft.com/office/officeart/2005/8/layout/bList2"/>
    <dgm:cxn modelId="{D5B403CC-F00F-42BB-9605-B9819357C857}" type="presParOf" srcId="{E1F2FF8C-4FB5-406F-8688-862DF12AD898}" destId="{E5D404A0-622E-455E-B30A-2F3385E85C98}" srcOrd="2" destOrd="0" presId="urn:microsoft.com/office/officeart/2005/8/layout/bList2"/>
    <dgm:cxn modelId="{F468C711-EA6C-4DC3-9F6B-36F657EBBD27}" type="presParOf" srcId="{E1F2FF8C-4FB5-406F-8688-862DF12AD898}" destId="{5E9FAE0B-5B12-43D6-96AA-E50590E243B6}" srcOrd="3" destOrd="0" presId="urn:microsoft.com/office/officeart/2005/8/layout/b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866A3E-2212-45F9-B947-EE551BAFDF89}" type="doc">
      <dgm:prSet loTypeId="urn:microsoft.com/office/officeart/2005/8/layout/vList5" loCatId="list" qsTypeId="urn:microsoft.com/office/officeart/2005/8/quickstyle/3d2" qsCatId="3D" csTypeId="urn:microsoft.com/office/officeart/2005/8/colors/accent1_2#14" csCatId="accent1" phldr="1"/>
      <dgm:spPr/>
      <dgm:t>
        <a:bodyPr/>
        <a:lstStyle/>
        <a:p>
          <a:endParaRPr lang="pl-PL"/>
        </a:p>
      </dgm:t>
    </dgm:pt>
    <dgm:pt modelId="{2303EE4E-C3DC-4701-B0FA-77418AD470C7}">
      <dgm:prSet phldrT="[Tekst]" custT="1">
        <dgm:style>
          <a:lnRef idx="3">
            <a:schemeClr val="lt1"/>
          </a:lnRef>
          <a:fillRef idx="1">
            <a:schemeClr val="accent3"/>
          </a:fillRef>
          <a:effectRef idx="1">
            <a:schemeClr val="accent3"/>
          </a:effectRef>
          <a:fontRef idx="minor">
            <a:schemeClr val="lt1"/>
          </a:fontRef>
        </dgm:styl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0" lang="pl-PL" sz="2400" b="1" i="1" u="none" strike="noStrike" cap="none" normalizeH="0" baseline="0" dirty="0" smtClean="0">
              <a:ln>
                <a:noFill/>
              </a:ln>
              <a:solidFill>
                <a:schemeClr val="tx1"/>
              </a:solidFill>
              <a:effectLst/>
              <a:latin typeface="+mn-lt"/>
              <a:ea typeface="Calibri" pitchFamily="34" charset="0"/>
              <a:cs typeface="Times New Roman" pitchFamily="18" charset="0"/>
            </a:rPr>
            <a:t>Cel główny:</a:t>
          </a:r>
        </a:p>
        <a:p>
          <a:pPr marL="0" marR="0" indent="0" defTabSz="914400" eaLnBrk="1" fontAlgn="auto" latinLnBrk="0" hangingPunct="1">
            <a:lnSpc>
              <a:spcPct val="100000"/>
            </a:lnSpc>
            <a:spcBef>
              <a:spcPts val="0"/>
            </a:spcBef>
            <a:spcAft>
              <a:spcPts val="0"/>
            </a:spcAft>
            <a:buClrTx/>
            <a:buSzTx/>
            <a:buFontTx/>
            <a:buNone/>
            <a:tabLst/>
            <a:defRPr/>
          </a:pPr>
          <a:r>
            <a:rPr kumimoji="0" lang="pl-PL" sz="2400" b="1" i="0" u="none" strike="noStrike" cap="none" normalizeH="0" baseline="0" dirty="0" smtClean="0">
              <a:ln>
                <a:noFill/>
              </a:ln>
              <a:solidFill>
                <a:srgbClr val="C00000"/>
              </a:solidFill>
              <a:effectLst/>
              <a:latin typeface="+mn-lt"/>
              <a:ea typeface="Calibri" pitchFamily="34" charset="0"/>
              <a:cs typeface="Times New Roman" pitchFamily="18" charset="0"/>
            </a:rPr>
            <a:t>Poprawa jakości</a:t>
          </a:r>
          <a:br>
            <a:rPr kumimoji="0" lang="pl-PL" sz="2400" b="1" i="0" u="none" strike="noStrike" cap="none" normalizeH="0" baseline="0" dirty="0" smtClean="0">
              <a:ln>
                <a:noFill/>
              </a:ln>
              <a:solidFill>
                <a:srgbClr val="C00000"/>
              </a:solidFill>
              <a:effectLst/>
              <a:latin typeface="+mn-lt"/>
              <a:ea typeface="Calibri" pitchFamily="34" charset="0"/>
              <a:cs typeface="Times New Roman" pitchFamily="18" charset="0"/>
            </a:rPr>
          </a:br>
          <a:r>
            <a:rPr kumimoji="0" lang="pl-PL" sz="2400" b="1" i="0" u="none" strike="noStrike" cap="none" normalizeH="0" baseline="0" dirty="0" smtClean="0">
              <a:ln>
                <a:noFill/>
              </a:ln>
              <a:solidFill>
                <a:srgbClr val="C00000"/>
              </a:solidFill>
              <a:effectLst/>
              <a:latin typeface="+mn-lt"/>
              <a:ea typeface="Calibri" pitchFamily="34" charset="0"/>
              <a:cs typeface="Times New Roman" pitchFamily="18" charset="0"/>
            </a:rPr>
            <a:t> i intensywności kontaktów społecznych osoby chorej psychicznie</a:t>
          </a:r>
          <a:endParaRPr lang="pl-PL" sz="2400" dirty="0">
            <a:solidFill>
              <a:srgbClr val="C00000"/>
            </a:solidFill>
            <a:latin typeface="+mn-lt"/>
          </a:endParaRPr>
        </a:p>
      </dgm:t>
    </dgm:pt>
    <dgm:pt modelId="{8CC0C69C-A07F-4AD3-8541-701086BA669E}" type="parTrans" cxnId="{9B454121-D891-455A-B531-0498AC623B2B}">
      <dgm:prSet/>
      <dgm:spPr/>
      <dgm:t>
        <a:bodyPr/>
        <a:lstStyle/>
        <a:p>
          <a:endParaRPr lang="pl-PL"/>
        </a:p>
      </dgm:t>
    </dgm:pt>
    <dgm:pt modelId="{398B9E70-9287-4F34-A2C1-557F9E5E828C}" type="sibTrans" cxnId="{9B454121-D891-455A-B531-0498AC623B2B}">
      <dgm:prSet/>
      <dgm:spPr/>
      <dgm:t>
        <a:bodyPr/>
        <a:lstStyle/>
        <a:p>
          <a:endParaRPr lang="pl-PL"/>
        </a:p>
      </dgm:t>
    </dgm:pt>
    <dgm:pt modelId="{D0D22C5F-9670-41EA-8EC2-E5A43E5CD1CC}">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r>
            <a:rPr kumimoji="0" lang="pl-PL" sz="2000" b="1" i="1" u="sng" strike="noStrike" cap="none" normalizeH="0" baseline="0" dirty="0" smtClean="0">
              <a:ln>
                <a:noFill/>
              </a:ln>
              <a:solidFill>
                <a:schemeClr val="tx1"/>
              </a:solidFill>
              <a:effectLst/>
              <a:latin typeface="+mn-lt"/>
              <a:ea typeface="Calibri" pitchFamily="34" charset="0"/>
              <a:cs typeface="Times New Roman" pitchFamily="18" charset="0"/>
            </a:rPr>
            <a:t>Cele szczegółowe</a:t>
          </a: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1/ wzrost kompetencji w zakresie umiejętności interpersonalnych,</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2/ zmniejszenie stresu w kontaktach </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z innymi ludźmi,</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3/ wzrost umiejętności z zakresu autoprezentacji,</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4/ wzrost umiejętności działania w grupie,</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5/ rozwój zainteresowań i indywidualnych możliwości rozwojowych</a:t>
          </a:r>
          <a:r>
            <a:rPr kumimoji="0" lang="pl-PL"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lang="pl-PL" sz="2000" b="1" dirty="0">
            <a:solidFill>
              <a:srgbClr val="005392"/>
            </a:solidFill>
          </a:endParaRPr>
        </a:p>
      </dgm:t>
    </dgm:pt>
    <dgm:pt modelId="{6E5FB187-18E2-4901-81B3-480986A4684F}" type="parTrans" cxnId="{0EF7C108-0BE3-401E-92CF-D33432CD7E8F}">
      <dgm:prSet/>
      <dgm:spPr/>
      <dgm:t>
        <a:bodyPr/>
        <a:lstStyle/>
        <a:p>
          <a:endParaRPr lang="pl-PL"/>
        </a:p>
      </dgm:t>
    </dgm:pt>
    <dgm:pt modelId="{3B292F65-0D52-403A-BC63-953D042D53B3}" type="sibTrans" cxnId="{0EF7C108-0BE3-401E-92CF-D33432CD7E8F}">
      <dgm:prSet/>
      <dgm:spPr/>
      <dgm:t>
        <a:bodyPr/>
        <a:lstStyle/>
        <a:p>
          <a:endParaRPr lang="pl-PL"/>
        </a:p>
      </dgm:t>
    </dgm:pt>
    <dgm:pt modelId="{D18BAB12-76AD-4098-BED9-8F8C3E794B43}">
      <dgm:prSet phldrT="[Tekst]" custT="1">
        <dgm:style>
          <a:lnRef idx="3">
            <a:schemeClr val="lt1"/>
          </a:lnRef>
          <a:fillRef idx="1">
            <a:schemeClr val="accent3"/>
          </a:fillRef>
          <a:effectRef idx="1">
            <a:schemeClr val="accent3"/>
          </a:effectRef>
          <a:fontRef idx="minor">
            <a:schemeClr val="lt1"/>
          </a:fontRef>
        </dgm:styl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pl-PL" sz="2800" b="1" dirty="0" smtClean="0">
              <a:solidFill>
                <a:srgbClr val="C00000"/>
              </a:solidFill>
            </a:rPr>
            <a:t>Efekty</a:t>
          </a:r>
          <a:endParaRPr lang="pl-PL" sz="2800" b="1" dirty="0">
            <a:solidFill>
              <a:srgbClr val="C00000"/>
            </a:solidFill>
          </a:endParaRPr>
        </a:p>
      </dgm:t>
    </dgm:pt>
    <dgm:pt modelId="{5C4E0654-BF78-4B4A-BCD5-A79F24266C28}" type="parTrans" cxnId="{762D3945-B045-4680-848D-ADA7FF8380E5}">
      <dgm:prSet/>
      <dgm:spPr/>
      <dgm:t>
        <a:bodyPr/>
        <a:lstStyle/>
        <a:p>
          <a:endParaRPr lang="pl-PL"/>
        </a:p>
      </dgm:t>
    </dgm:pt>
    <dgm:pt modelId="{B0C15FBA-7028-4CF3-B093-4CC6CB177B62}" type="sibTrans" cxnId="{762D3945-B045-4680-848D-ADA7FF8380E5}">
      <dgm:prSet/>
      <dgm:spPr/>
      <dgm:t>
        <a:bodyPr/>
        <a:lstStyle/>
        <a:p>
          <a:endParaRPr lang="pl-PL"/>
        </a:p>
      </dgm:t>
    </dgm:pt>
    <dgm:pt modelId="{324FA38A-1C02-4512-B88C-6CA007B046BE}">
      <dgm:prSet phldrT="[Tekst]" custT="1"/>
      <dgm:spPr>
        <a:ln>
          <a:noFill/>
        </a:ln>
        <a:effectLst/>
        <a:scene3d>
          <a:camera prst="orthographicFront">
            <a:rot lat="0" lon="0" rev="0"/>
          </a:camera>
          <a:lightRig rig="chilly" dir="t">
            <a:rot lat="0" lon="0" rev="18480000"/>
          </a:lightRig>
        </a:scene3d>
        <a:sp3d prstMaterial="clear">
          <a:bevelT h="63500"/>
        </a:sp3d>
      </dgm:spPr>
      <dgm:t>
        <a:bodyPr/>
        <a:lstStyle/>
        <a:p>
          <a:r>
            <a:rPr kumimoji="0" lang="pl-PL"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 Osoba chora psychicznie potrafi nawiązywać kontakt z innymi ludźmi oraz je utrzymywać,</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2/ Osoba chora psychicznie posiada znajomych i przyjaciół,</a:t>
          </a:r>
          <a:b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br>
          <a:r>
            <a:rPr kumimoji="0" lang="pl-PL" sz="2000" b="0" i="0" u="none" strike="noStrike" cap="none" normalizeH="0" baseline="0" dirty="0" smtClean="0">
              <a:ln>
                <a:noFill/>
              </a:ln>
              <a:solidFill>
                <a:schemeClr val="tx1"/>
              </a:solidFill>
              <a:effectLst/>
              <a:latin typeface="+mn-lt"/>
              <a:ea typeface="Calibri" pitchFamily="34" charset="0"/>
              <a:cs typeface="Times New Roman" pitchFamily="18" charset="0"/>
            </a:rPr>
            <a:t>3/ Osoba chora psychicznie spędza czas i rozwija swoje zainteresowania w grupie.</a:t>
          </a:r>
          <a:r>
            <a:rPr kumimoji="0" lang="pl-PL" sz="2000" b="0" i="0" u="none" strike="noStrike" cap="none" normalizeH="0" baseline="0" dirty="0" smtClean="0">
              <a:ln>
                <a:noFill/>
              </a:ln>
              <a:solidFill>
                <a:schemeClr val="tx1"/>
              </a:solidFill>
              <a:effectLst/>
              <a:latin typeface="+mn-lt"/>
              <a:cs typeface="Arial" pitchFamily="34" charset="0"/>
            </a:rPr>
            <a:t> </a:t>
          </a:r>
          <a:endParaRPr lang="pl-PL" sz="2000" b="1" dirty="0">
            <a:solidFill>
              <a:srgbClr val="005392"/>
            </a:solidFill>
            <a:latin typeface="+mn-lt"/>
          </a:endParaRPr>
        </a:p>
      </dgm:t>
    </dgm:pt>
    <dgm:pt modelId="{591B5099-69AD-4A0B-90AB-4413B81C7791}" type="parTrans" cxnId="{E03600AD-55CD-49D5-BDE1-9360FC7D6AC9}">
      <dgm:prSet/>
      <dgm:spPr/>
      <dgm:t>
        <a:bodyPr/>
        <a:lstStyle/>
        <a:p>
          <a:endParaRPr lang="pl-PL"/>
        </a:p>
      </dgm:t>
    </dgm:pt>
    <dgm:pt modelId="{5EBEF659-E8C3-449D-A11F-99D845194E24}" type="sibTrans" cxnId="{E03600AD-55CD-49D5-BDE1-9360FC7D6AC9}">
      <dgm:prSet/>
      <dgm:spPr/>
      <dgm:t>
        <a:bodyPr/>
        <a:lstStyle/>
        <a:p>
          <a:endParaRPr lang="pl-PL"/>
        </a:p>
      </dgm:t>
    </dgm:pt>
    <dgm:pt modelId="{4EB3C58E-BE7A-4D1D-B5DF-F37C33919347}" type="pres">
      <dgm:prSet presAssocID="{6D866A3E-2212-45F9-B947-EE551BAFDF89}" presName="Name0" presStyleCnt="0">
        <dgm:presLayoutVars>
          <dgm:dir/>
          <dgm:animLvl val="lvl"/>
          <dgm:resizeHandles val="exact"/>
        </dgm:presLayoutVars>
      </dgm:prSet>
      <dgm:spPr/>
      <dgm:t>
        <a:bodyPr/>
        <a:lstStyle/>
        <a:p>
          <a:endParaRPr lang="pl-PL"/>
        </a:p>
      </dgm:t>
    </dgm:pt>
    <dgm:pt modelId="{F09735A4-9BF2-42F4-9132-F3A7F7BDF984}" type="pres">
      <dgm:prSet presAssocID="{2303EE4E-C3DC-4701-B0FA-77418AD470C7}" presName="linNode" presStyleCnt="0"/>
      <dgm:spPr/>
    </dgm:pt>
    <dgm:pt modelId="{776521C0-1D6E-45D8-B5C7-9921536B0953}" type="pres">
      <dgm:prSet presAssocID="{2303EE4E-C3DC-4701-B0FA-77418AD470C7}" presName="parentText" presStyleLbl="node1" presStyleIdx="0" presStyleCnt="2" custScaleY="81599" custLinFactNeighborX="-1408" custLinFactNeighborY="1053">
        <dgm:presLayoutVars>
          <dgm:chMax val="1"/>
          <dgm:bulletEnabled val="1"/>
        </dgm:presLayoutVars>
      </dgm:prSet>
      <dgm:spPr/>
      <dgm:t>
        <a:bodyPr/>
        <a:lstStyle/>
        <a:p>
          <a:endParaRPr lang="pl-PL"/>
        </a:p>
      </dgm:t>
    </dgm:pt>
    <dgm:pt modelId="{1EA34A13-6F83-4828-BBB2-50D59F0BB70C}" type="pres">
      <dgm:prSet presAssocID="{2303EE4E-C3DC-4701-B0FA-77418AD470C7}" presName="descendantText" presStyleLbl="alignAccFollowNode1" presStyleIdx="0" presStyleCnt="2" custScaleX="99570" custScaleY="114364" custLinFactNeighborX="7422" custLinFactNeighborY="-5575">
        <dgm:presLayoutVars>
          <dgm:bulletEnabled val="1"/>
        </dgm:presLayoutVars>
      </dgm:prSet>
      <dgm:spPr/>
      <dgm:t>
        <a:bodyPr/>
        <a:lstStyle/>
        <a:p>
          <a:endParaRPr lang="pl-PL"/>
        </a:p>
      </dgm:t>
    </dgm:pt>
    <dgm:pt modelId="{87C31001-7A66-40AD-9BCC-A5F25BC06E8B}" type="pres">
      <dgm:prSet presAssocID="{398B9E70-9287-4F34-A2C1-557F9E5E828C}" presName="sp" presStyleCnt="0"/>
      <dgm:spPr/>
    </dgm:pt>
    <dgm:pt modelId="{EBE0CBEF-F0D4-4001-A85B-7C5709BAB9B1}" type="pres">
      <dgm:prSet presAssocID="{D18BAB12-76AD-4098-BED9-8F8C3E794B43}" presName="linNode" presStyleCnt="0"/>
      <dgm:spPr/>
    </dgm:pt>
    <dgm:pt modelId="{755C61C2-EE54-431C-B9D5-5E28FF9D7F60}" type="pres">
      <dgm:prSet presAssocID="{D18BAB12-76AD-4098-BED9-8F8C3E794B43}" presName="parentText" presStyleLbl="node1" presStyleIdx="1" presStyleCnt="2" custScaleY="35260" custLinFactNeighborY="517">
        <dgm:presLayoutVars>
          <dgm:chMax val="1"/>
          <dgm:bulletEnabled val="1"/>
        </dgm:presLayoutVars>
      </dgm:prSet>
      <dgm:spPr/>
      <dgm:t>
        <a:bodyPr/>
        <a:lstStyle/>
        <a:p>
          <a:endParaRPr lang="pl-PL"/>
        </a:p>
      </dgm:t>
    </dgm:pt>
    <dgm:pt modelId="{0B8A9EFD-3F88-4B8E-8F21-D3AE7DBA08BC}" type="pres">
      <dgm:prSet presAssocID="{D18BAB12-76AD-4098-BED9-8F8C3E794B43}" presName="descendantText" presStyleLbl="alignAccFollowNode1" presStyleIdx="1" presStyleCnt="2" custScaleY="70319" custLinFactNeighborX="100" custLinFactNeighborY="1892">
        <dgm:presLayoutVars>
          <dgm:bulletEnabled val="1"/>
        </dgm:presLayoutVars>
      </dgm:prSet>
      <dgm:spPr/>
      <dgm:t>
        <a:bodyPr/>
        <a:lstStyle/>
        <a:p>
          <a:endParaRPr lang="pl-PL"/>
        </a:p>
      </dgm:t>
    </dgm:pt>
  </dgm:ptLst>
  <dgm:cxnLst>
    <dgm:cxn modelId="{8F45BFA6-5625-4E2F-BEA5-8567471D5B4A}" type="presOf" srcId="{324FA38A-1C02-4512-B88C-6CA007B046BE}" destId="{0B8A9EFD-3F88-4B8E-8F21-D3AE7DBA08BC}" srcOrd="0" destOrd="0" presId="urn:microsoft.com/office/officeart/2005/8/layout/vList5"/>
    <dgm:cxn modelId="{762D3945-B045-4680-848D-ADA7FF8380E5}" srcId="{6D866A3E-2212-45F9-B947-EE551BAFDF89}" destId="{D18BAB12-76AD-4098-BED9-8F8C3E794B43}" srcOrd="1" destOrd="0" parTransId="{5C4E0654-BF78-4B4A-BCD5-A79F24266C28}" sibTransId="{B0C15FBA-7028-4CF3-B093-4CC6CB177B62}"/>
    <dgm:cxn modelId="{74083537-043E-4B11-B722-EC883CD48296}" type="presOf" srcId="{6D866A3E-2212-45F9-B947-EE551BAFDF89}" destId="{4EB3C58E-BE7A-4D1D-B5DF-F37C33919347}" srcOrd="0" destOrd="0" presId="urn:microsoft.com/office/officeart/2005/8/layout/vList5"/>
    <dgm:cxn modelId="{E03600AD-55CD-49D5-BDE1-9360FC7D6AC9}" srcId="{D18BAB12-76AD-4098-BED9-8F8C3E794B43}" destId="{324FA38A-1C02-4512-B88C-6CA007B046BE}" srcOrd="0" destOrd="0" parTransId="{591B5099-69AD-4A0B-90AB-4413B81C7791}" sibTransId="{5EBEF659-E8C3-449D-A11F-99D845194E24}"/>
    <dgm:cxn modelId="{0EF7C108-0BE3-401E-92CF-D33432CD7E8F}" srcId="{2303EE4E-C3DC-4701-B0FA-77418AD470C7}" destId="{D0D22C5F-9670-41EA-8EC2-E5A43E5CD1CC}" srcOrd="0" destOrd="0" parTransId="{6E5FB187-18E2-4901-81B3-480986A4684F}" sibTransId="{3B292F65-0D52-403A-BC63-953D042D53B3}"/>
    <dgm:cxn modelId="{65074B29-879E-43C8-95D3-67E2D32343B2}" type="presOf" srcId="{D0D22C5F-9670-41EA-8EC2-E5A43E5CD1CC}" destId="{1EA34A13-6F83-4828-BBB2-50D59F0BB70C}" srcOrd="0" destOrd="0" presId="urn:microsoft.com/office/officeart/2005/8/layout/vList5"/>
    <dgm:cxn modelId="{9B454121-D891-455A-B531-0498AC623B2B}" srcId="{6D866A3E-2212-45F9-B947-EE551BAFDF89}" destId="{2303EE4E-C3DC-4701-B0FA-77418AD470C7}" srcOrd="0" destOrd="0" parTransId="{8CC0C69C-A07F-4AD3-8541-701086BA669E}" sibTransId="{398B9E70-9287-4F34-A2C1-557F9E5E828C}"/>
    <dgm:cxn modelId="{CD062E16-0414-439B-B330-346922DC91FD}" type="presOf" srcId="{2303EE4E-C3DC-4701-B0FA-77418AD470C7}" destId="{776521C0-1D6E-45D8-B5C7-9921536B0953}" srcOrd="0" destOrd="0" presId="urn:microsoft.com/office/officeart/2005/8/layout/vList5"/>
    <dgm:cxn modelId="{53DA08BC-3FA0-4CBD-8C08-8E2D9C4933C2}" type="presOf" srcId="{D18BAB12-76AD-4098-BED9-8F8C3E794B43}" destId="{755C61C2-EE54-431C-B9D5-5E28FF9D7F60}" srcOrd="0" destOrd="0" presId="urn:microsoft.com/office/officeart/2005/8/layout/vList5"/>
    <dgm:cxn modelId="{3EDC242E-87AA-470C-BDDF-1A875C0C0A71}" type="presParOf" srcId="{4EB3C58E-BE7A-4D1D-B5DF-F37C33919347}" destId="{F09735A4-9BF2-42F4-9132-F3A7F7BDF984}" srcOrd="0" destOrd="0" presId="urn:microsoft.com/office/officeart/2005/8/layout/vList5"/>
    <dgm:cxn modelId="{CE43B4BC-AC09-41F0-896B-13E6D4BE7F06}" type="presParOf" srcId="{F09735A4-9BF2-42F4-9132-F3A7F7BDF984}" destId="{776521C0-1D6E-45D8-B5C7-9921536B0953}" srcOrd="0" destOrd="0" presId="urn:microsoft.com/office/officeart/2005/8/layout/vList5"/>
    <dgm:cxn modelId="{72047F9B-1B9F-4A4B-853F-D6E31E95EEF4}" type="presParOf" srcId="{F09735A4-9BF2-42F4-9132-F3A7F7BDF984}" destId="{1EA34A13-6F83-4828-BBB2-50D59F0BB70C}" srcOrd="1" destOrd="0" presId="urn:microsoft.com/office/officeart/2005/8/layout/vList5"/>
    <dgm:cxn modelId="{5B004719-40E5-4392-A2BA-CC7010250D8B}" type="presParOf" srcId="{4EB3C58E-BE7A-4D1D-B5DF-F37C33919347}" destId="{87C31001-7A66-40AD-9BCC-A5F25BC06E8B}" srcOrd="1" destOrd="0" presId="urn:microsoft.com/office/officeart/2005/8/layout/vList5"/>
    <dgm:cxn modelId="{F4E963D5-80B7-49B2-82DC-8E3520519E0E}" type="presParOf" srcId="{4EB3C58E-BE7A-4D1D-B5DF-F37C33919347}" destId="{EBE0CBEF-F0D4-4001-A85B-7C5709BAB9B1}" srcOrd="2" destOrd="0" presId="urn:microsoft.com/office/officeart/2005/8/layout/vList5"/>
    <dgm:cxn modelId="{FFBC103F-40A3-487B-9D4D-27C38321C2B4}" type="presParOf" srcId="{EBE0CBEF-F0D4-4001-A85B-7C5709BAB9B1}" destId="{755C61C2-EE54-431C-B9D5-5E28FF9D7F60}" srcOrd="0" destOrd="0" presId="urn:microsoft.com/office/officeart/2005/8/layout/vList5"/>
    <dgm:cxn modelId="{A1E268E3-3131-4FB6-8053-EED8D14541AC}" type="presParOf" srcId="{EBE0CBEF-F0D4-4001-A85B-7C5709BAB9B1}" destId="{0B8A9EFD-3F88-4B8E-8F21-D3AE7DBA08BC}"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3234B25-9742-4BAD-B7D7-C0911E68F1AD}" type="datetimeFigureOut">
              <a:rPr lang="pl-PL"/>
              <a:pPr>
                <a:defRPr/>
              </a:pPr>
              <a:t>2011-12-19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88A0C025-AE17-4050-B2DB-9A4C9DB8413D}"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0179"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
        <p:nvSpPr>
          <p:cNvPr id="4" name="Symbol zastępczy numeru slajdu 3"/>
          <p:cNvSpPr>
            <a:spLocks noGrp="1"/>
          </p:cNvSpPr>
          <p:nvPr>
            <p:ph type="sldNum" sz="quarter" idx="5"/>
          </p:nvPr>
        </p:nvSpPr>
        <p:spPr/>
        <p:txBody>
          <a:bodyPr/>
          <a:lstStyle/>
          <a:p>
            <a:pPr>
              <a:defRPr/>
            </a:pPr>
            <a:fld id="{388890D1-9654-4B07-B0F8-ACA5812D5535}" type="slidenum">
              <a:rPr lang="pl-PL" smtClean="0"/>
              <a:pPr>
                <a:defRPr/>
              </a:pPr>
              <a:t>3</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1203"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
        <p:nvSpPr>
          <p:cNvPr id="4" name="Symbol zastępczy numeru slajdu 3"/>
          <p:cNvSpPr>
            <a:spLocks noGrp="1"/>
          </p:cNvSpPr>
          <p:nvPr>
            <p:ph type="sldNum" sz="quarter" idx="5"/>
          </p:nvPr>
        </p:nvSpPr>
        <p:spPr/>
        <p:txBody>
          <a:bodyPr/>
          <a:lstStyle/>
          <a:p>
            <a:pPr>
              <a:defRPr/>
            </a:pPr>
            <a:fld id="{04CD065E-893E-4EF9-9EA9-8462069415F9}" type="slidenum">
              <a:rPr lang="pl-PL" smtClean="0"/>
              <a:pPr>
                <a:defRPr/>
              </a:pPr>
              <a:t>4</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222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
        <p:nvSpPr>
          <p:cNvPr id="4" name="Symbol zastępczy numeru slajdu 3"/>
          <p:cNvSpPr>
            <a:spLocks noGrp="1"/>
          </p:cNvSpPr>
          <p:nvPr>
            <p:ph type="sldNum" sz="quarter" idx="5"/>
          </p:nvPr>
        </p:nvSpPr>
        <p:spPr/>
        <p:txBody>
          <a:bodyPr/>
          <a:lstStyle/>
          <a:p>
            <a:pPr>
              <a:defRPr/>
            </a:pPr>
            <a:fld id="{70E868AA-0E28-4D1D-A370-97501105A7BA}" type="slidenum">
              <a:rPr lang="pl-PL" smtClean="0"/>
              <a:pPr>
                <a:defRPr/>
              </a:pPr>
              <a:t>29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1001F6B-DF2E-4F82-BFC7-9B346D88B51D}"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E11B3DC4-B7A9-4CCE-8021-7E1B256C4C73}"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7060637-4914-4064-BEC7-7EEF4A87477D}"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ytuł, 2 elementy zawartości i tekst">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457200" y="1600200"/>
            <a:ext cx="4038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57200" y="3938588"/>
            <a:ext cx="4038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half" idx="3"/>
          </p:nvPr>
        </p:nvSpPr>
        <p:spPr>
          <a:xfrm>
            <a:off x="4648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
          <p:cNvSpPr>
            <a:spLocks noGrp="1" noChangeArrowheads="1"/>
          </p:cNvSpPr>
          <p:nvPr>
            <p:ph type="dt" sz="half" idx="10"/>
          </p:nvPr>
        </p:nvSpPr>
        <p:spPr>
          <a:ln/>
        </p:spPr>
        <p:txBody>
          <a:bodyPr/>
          <a:lstStyle>
            <a:lvl1pPr>
              <a:defRPr/>
            </a:lvl1pPr>
          </a:lstStyle>
          <a:p>
            <a:pPr>
              <a:defRPr/>
            </a:pPr>
            <a:endParaRPr lang="pl-PL"/>
          </a:p>
        </p:txBody>
      </p:sp>
      <p:sp>
        <p:nvSpPr>
          <p:cNvPr id="7" name="Rectangle 5"/>
          <p:cNvSpPr>
            <a:spLocks noGrp="1" noChangeArrowheads="1"/>
          </p:cNvSpPr>
          <p:nvPr>
            <p:ph type="ftr" sz="quarter" idx="11"/>
          </p:nvPr>
        </p:nvSpPr>
        <p:spPr>
          <a:ln/>
        </p:spPr>
        <p:txBody>
          <a:bodyPr/>
          <a:lstStyle>
            <a:lvl1pPr>
              <a:defRPr/>
            </a:lvl1pPr>
          </a:lstStyle>
          <a:p>
            <a:pPr>
              <a:defRPr/>
            </a:pPr>
            <a:endParaRPr lang="pl-PL"/>
          </a:p>
        </p:txBody>
      </p:sp>
      <p:sp>
        <p:nvSpPr>
          <p:cNvPr id="8" name="Rectangle 6"/>
          <p:cNvSpPr>
            <a:spLocks noGrp="1" noChangeArrowheads="1"/>
          </p:cNvSpPr>
          <p:nvPr>
            <p:ph type="sldNum" sz="quarter" idx="12"/>
          </p:nvPr>
        </p:nvSpPr>
        <p:spPr>
          <a:ln/>
        </p:spPr>
        <p:txBody>
          <a:bodyPr/>
          <a:lstStyle>
            <a:lvl1pPr>
              <a:defRPr/>
            </a:lvl1pPr>
          </a:lstStyle>
          <a:p>
            <a:pPr>
              <a:defRPr/>
            </a:pPr>
            <a:fld id="{E6CBBEF1-1B3F-4580-BF86-1E93C641192D}"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46DC1A47-53B7-43F3-9179-47A882C3F543}"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DD118536-2C37-46C8-9B4E-19729CAA2533}"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CEE49650-B93F-4839-8CDC-7D68F95AFB86}"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AF595618-C56E-4FA8-BD3C-18753B6ED2E8}"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39B17780-3BDA-46A8-8A70-A4392279F523}"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96503DB8-6B0A-4C22-836C-F27BF35279F7}"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4EE7DF8C-7791-4614-BB4C-99DB8127CBC3}"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4C22A132-D605-4C60-AAF6-81F0B285543C}"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5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pl-PL"/>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pl-PL"/>
          </a:p>
        </p:txBody>
      </p:sp>
      <p:sp>
        <p:nvSpPr>
          <p:cNvPr id="5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CA61260-8815-4537-957E-7375C48B7E2C}"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 id="2147483673"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p:cNvPicPr>
            <a:picLocks noGrp="1" noChangeAspect="1" noChangeArrowheads="1"/>
          </p:cNvPicPr>
          <p:nvPr>
            <p:ph idx="4294967295"/>
          </p:nvPr>
        </p:nvPicPr>
        <p:blipFill>
          <a:blip r:embed="rId2"/>
          <a:srcRect/>
          <a:stretch>
            <a:fillRect/>
          </a:stretch>
        </p:blipFill>
        <p:spPr>
          <a:xfrm>
            <a:off x="0" y="0"/>
            <a:ext cx="9144000" cy="6856413"/>
          </a:xfrm>
        </p:spPr>
      </p:pic>
      <p:sp>
        <p:nvSpPr>
          <p:cNvPr id="2051" name="Rectangle 7"/>
          <p:cNvSpPr>
            <a:spLocks noGrp="1" noChangeArrowheads="1"/>
          </p:cNvSpPr>
          <p:nvPr>
            <p:ph type="ctrTitle"/>
          </p:nvPr>
        </p:nvSpPr>
        <p:spPr>
          <a:xfrm>
            <a:off x="685800" y="1052513"/>
            <a:ext cx="7772400" cy="2547937"/>
          </a:xfrm>
        </p:spPr>
        <p:txBody>
          <a:bodyPr/>
          <a:lstStyle/>
          <a:p>
            <a:pPr eaLnBrk="1" hangingPunct="1"/>
            <a:r>
              <a:rPr lang="pl-PL" sz="2400" b="1" smtClean="0"/>
              <a:t/>
            </a:r>
            <a:br>
              <a:rPr lang="pl-PL" sz="2400" b="1" smtClean="0"/>
            </a:br>
            <a:endParaRPr lang="pl-PL" sz="2000" smtClean="0"/>
          </a:p>
        </p:txBody>
      </p:sp>
      <p:sp>
        <p:nvSpPr>
          <p:cNvPr id="2052" name="Rectangle 8"/>
          <p:cNvSpPr>
            <a:spLocks noGrp="1" noChangeArrowheads="1"/>
          </p:cNvSpPr>
          <p:nvPr>
            <p:ph type="subTitle" idx="1"/>
          </p:nvPr>
        </p:nvSpPr>
        <p:spPr>
          <a:xfrm>
            <a:off x="684213" y="1196975"/>
            <a:ext cx="7848600" cy="4441825"/>
          </a:xfrm>
        </p:spPr>
        <p:txBody>
          <a:bodyPr/>
          <a:lstStyle/>
          <a:p>
            <a:pPr algn="just" eaLnBrk="1" hangingPunct="1"/>
            <a:endParaRPr lang="pl-PL" sz="2000" b="1" smtClean="0">
              <a:solidFill>
                <a:srgbClr val="002060"/>
              </a:solidFill>
            </a:endParaRPr>
          </a:p>
          <a:p>
            <a:pPr eaLnBrk="1" hangingPunct="1"/>
            <a:r>
              <a:rPr lang="pl-PL" sz="3600" b="1" smtClean="0">
                <a:solidFill>
                  <a:srgbClr val="002060"/>
                </a:solidFill>
              </a:rPr>
              <a:t>Praca socjalna </a:t>
            </a:r>
          </a:p>
          <a:p>
            <a:pPr eaLnBrk="1" hangingPunct="1"/>
            <a:r>
              <a:rPr lang="pl-PL" sz="3600" b="1" smtClean="0">
                <a:solidFill>
                  <a:srgbClr val="002060"/>
                </a:solidFill>
              </a:rPr>
              <a:t>z osobą niepełnosprawną </a:t>
            </a:r>
          </a:p>
          <a:p>
            <a:pPr eaLnBrk="1" hangingPunct="1"/>
            <a:r>
              <a:rPr lang="pl-PL" sz="3600" b="1" smtClean="0">
                <a:solidFill>
                  <a:srgbClr val="002060"/>
                </a:solidFill>
              </a:rPr>
              <a:t>i jej rodziną </a:t>
            </a:r>
          </a:p>
          <a:p>
            <a:pPr eaLnBrk="1" hangingPunct="1"/>
            <a:r>
              <a:rPr lang="pl-PL" b="1" smtClean="0">
                <a:solidFill>
                  <a:srgbClr val="002060"/>
                </a:solidFill>
              </a:rPr>
              <a:t>z uwzględnieniem osób </a:t>
            </a:r>
          </a:p>
          <a:p>
            <a:pPr eaLnBrk="1" hangingPunct="1"/>
            <a:r>
              <a:rPr lang="pl-PL" b="1" smtClean="0">
                <a:solidFill>
                  <a:srgbClr val="002060"/>
                </a:solidFill>
              </a:rPr>
              <a:t>z zaburzeniami psychicznymi </a:t>
            </a:r>
          </a:p>
          <a:p>
            <a:pPr eaLnBrk="1" hangingPunct="1"/>
            <a:endParaRPr lang="pl-PL" sz="2000" smtClean="0">
              <a:solidFill>
                <a:srgbClr val="002060"/>
              </a:solidFill>
            </a:endParaRPr>
          </a:p>
          <a:p>
            <a:pPr eaLnBrk="1" hangingPunct="1"/>
            <a:r>
              <a:rPr lang="pl-PL" sz="2000" b="1" smtClean="0">
                <a:solidFill>
                  <a:srgbClr val="002060"/>
                </a:solidFill>
              </a:rPr>
              <a:t>Poznań, 13 grudnia 2011 roku</a:t>
            </a:r>
          </a:p>
          <a:p>
            <a:pPr eaLnBrk="1" hangingPunct="1"/>
            <a:endParaRPr lang="pl-PL" smtClean="0">
              <a:solidFill>
                <a:srgbClr val="002060"/>
              </a:solidFill>
            </a:endParaRPr>
          </a:p>
        </p:txBody>
      </p:sp>
      <p:sp>
        <p:nvSpPr>
          <p:cNvPr id="2053" name="Symbol zastępczy numeru slajdu 4"/>
          <p:cNvSpPr>
            <a:spLocks noGrp="1"/>
          </p:cNvSpPr>
          <p:nvPr>
            <p:ph type="sldNum" sz="quarter" idx="12"/>
          </p:nvPr>
        </p:nvSpPr>
        <p:spPr/>
        <p:txBody>
          <a:bodyPr/>
          <a:lstStyle/>
          <a:p>
            <a:pPr>
              <a:defRPr/>
            </a:pPr>
            <a:fld id="{14ED74B4-AD92-44FC-968E-68B58FE0E00C}" type="slidenum">
              <a:rPr lang="pl-PL" smtClean="0"/>
              <a:pPr>
                <a:defRPr/>
              </a:pPr>
              <a:t>1</a:t>
            </a:fld>
            <a:endParaRPr lang="pl-PL"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11267" name="Rectangle 6"/>
          <p:cNvSpPr>
            <a:spLocks noGrp="1" noChangeArrowheads="1"/>
          </p:cNvSpPr>
          <p:nvPr>
            <p:ph type="title"/>
          </p:nvPr>
        </p:nvSpPr>
        <p:spPr>
          <a:xfrm>
            <a:off x="2124075" y="0"/>
            <a:ext cx="7019925" cy="1125538"/>
          </a:xfrm>
        </p:spPr>
        <p:txBody>
          <a:bodyPr/>
          <a:lstStyle/>
          <a:p>
            <a:pPr eaLnBrk="1" hangingPunct="1"/>
            <a:r>
              <a:rPr lang="pl-PL" sz="1800" b="1" smtClean="0"/>
              <a:t> Zakres rzeczowy pracy socjalnej </a:t>
            </a:r>
            <a:br>
              <a:rPr lang="pl-PL" sz="1800" b="1" smtClean="0"/>
            </a:br>
            <a:r>
              <a:rPr lang="pl-PL" sz="1800" b="1" smtClean="0"/>
              <a:t>z osobą z niepełnosprawnością i jej rodziną</a:t>
            </a:r>
            <a:endParaRPr lang="pl-PL" sz="1800" smtClean="0"/>
          </a:p>
        </p:txBody>
      </p:sp>
      <p:sp>
        <p:nvSpPr>
          <p:cNvPr id="11268" name="Symbol zastępczy zawartości 4"/>
          <p:cNvSpPr>
            <a:spLocks noGrp="1"/>
          </p:cNvSpPr>
          <p:nvPr>
            <p:ph idx="1"/>
          </p:nvPr>
        </p:nvSpPr>
        <p:spPr>
          <a:xfrm>
            <a:off x="179388" y="1125538"/>
            <a:ext cx="8785225" cy="5000625"/>
          </a:xfrm>
        </p:spPr>
        <p:txBody>
          <a:bodyPr/>
          <a:lstStyle/>
          <a:p>
            <a:pPr algn="just" eaLnBrk="1" hangingPunct="1">
              <a:buFontTx/>
              <a:buNone/>
              <a:defRPr/>
            </a:pPr>
            <a:r>
              <a:rPr lang="pl-PL" sz="1800" dirty="0" smtClean="0"/>
              <a:t>	</a:t>
            </a:r>
            <a:r>
              <a:rPr lang="pl-PL" sz="2800" dirty="0" smtClean="0"/>
              <a:t>Założenia standardu:</a:t>
            </a:r>
            <a:endParaRPr lang="pl-PL" sz="2800" b="1" dirty="0" smtClean="0"/>
          </a:p>
          <a:p>
            <a:pPr indent="0">
              <a:buFontTx/>
              <a:buNone/>
              <a:defRPr/>
            </a:pPr>
            <a:r>
              <a:rPr lang="pl-PL" sz="2800" b="1" dirty="0" smtClean="0"/>
              <a:t>1. Niepełnosprawność to problem całej rodziny. </a:t>
            </a:r>
          </a:p>
          <a:p>
            <a:pPr indent="0">
              <a:buFontTx/>
              <a:buNone/>
              <a:defRPr/>
            </a:pPr>
            <a:endParaRPr lang="pl-PL" sz="2800" b="1" dirty="0" smtClean="0"/>
          </a:p>
          <a:p>
            <a:pPr indent="0">
              <a:buFontTx/>
              <a:buNone/>
              <a:defRPr/>
            </a:pPr>
            <a:r>
              <a:rPr lang="pl-PL" sz="2800" b="1" dirty="0" smtClean="0"/>
              <a:t>Problemy rodziny dotkniętej niepełnosprawnością zostały opisane, </a:t>
            </a:r>
          </a:p>
          <a:p>
            <a:pPr indent="0">
              <a:buFontTx/>
              <a:buNone/>
              <a:defRPr/>
            </a:pPr>
            <a:r>
              <a:rPr lang="pl-PL" sz="2800" b="1" dirty="0" smtClean="0"/>
              <a:t>z uwzględnieniem ich specyfiki </a:t>
            </a:r>
            <a:br>
              <a:rPr lang="pl-PL" sz="2800" b="1" dirty="0" smtClean="0"/>
            </a:br>
            <a:r>
              <a:rPr lang="pl-PL" sz="2800" b="1" dirty="0" smtClean="0"/>
              <a:t>w poszczególnych </a:t>
            </a:r>
            <a:r>
              <a:rPr lang="pl-PL" sz="2800" b="1" dirty="0" err="1" smtClean="0"/>
              <a:t>podkategoriach</a:t>
            </a:r>
            <a:r>
              <a:rPr lang="pl-PL" sz="2800" b="1" dirty="0" smtClean="0"/>
              <a:t> niepełnosprawności. </a:t>
            </a:r>
          </a:p>
        </p:txBody>
      </p:sp>
      <p:sp>
        <p:nvSpPr>
          <p:cNvPr id="11269" name="Symbol zastępczy numeru slajdu 2"/>
          <p:cNvSpPr>
            <a:spLocks noGrp="1"/>
          </p:cNvSpPr>
          <p:nvPr>
            <p:ph type="sldNum" sz="quarter" idx="12"/>
          </p:nvPr>
        </p:nvSpPr>
        <p:spPr/>
        <p:txBody>
          <a:bodyPr/>
          <a:lstStyle/>
          <a:p>
            <a:pPr>
              <a:defRPr/>
            </a:pPr>
            <a:fld id="{AA292A03-02D7-4EC3-B35F-2937DD5DF57A}" type="slidenum">
              <a:rPr lang="pl-PL" smtClean="0"/>
              <a:pPr>
                <a:defRPr/>
              </a:pPr>
              <a:t>10</a:t>
            </a:fld>
            <a:endParaRPr lang="pl-PL"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12291" name="Rectangle 6"/>
          <p:cNvSpPr>
            <a:spLocks noGrp="1" noChangeArrowheads="1"/>
          </p:cNvSpPr>
          <p:nvPr>
            <p:ph type="title"/>
          </p:nvPr>
        </p:nvSpPr>
        <p:spPr>
          <a:xfrm>
            <a:off x="2124075" y="0"/>
            <a:ext cx="7019925" cy="1125538"/>
          </a:xfrm>
        </p:spPr>
        <p:txBody>
          <a:bodyPr/>
          <a:lstStyle/>
          <a:p>
            <a:pPr eaLnBrk="1" hangingPunct="1"/>
            <a:r>
              <a:rPr lang="pl-PL" sz="1800" b="1" smtClean="0"/>
              <a:t> Zakres rzeczowy pracy socjalnej </a:t>
            </a:r>
            <a:br>
              <a:rPr lang="pl-PL" sz="1800" b="1" smtClean="0"/>
            </a:br>
            <a:r>
              <a:rPr lang="pl-PL" sz="1800" b="1" smtClean="0"/>
              <a:t>z osobą z niepełnosprawnością i jej rodziną</a:t>
            </a:r>
            <a:endParaRPr lang="pl-PL" sz="1800" smtClean="0"/>
          </a:p>
        </p:txBody>
      </p:sp>
      <p:sp>
        <p:nvSpPr>
          <p:cNvPr id="12292" name="Symbol zastępczy zawartości 4"/>
          <p:cNvSpPr>
            <a:spLocks noGrp="1"/>
          </p:cNvSpPr>
          <p:nvPr>
            <p:ph idx="1"/>
          </p:nvPr>
        </p:nvSpPr>
        <p:spPr>
          <a:xfrm>
            <a:off x="179388" y="1125538"/>
            <a:ext cx="8785225" cy="5000625"/>
          </a:xfrm>
        </p:spPr>
        <p:txBody>
          <a:bodyPr/>
          <a:lstStyle/>
          <a:p>
            <a:pPr algn="just" eaLnBrk="1" hangingPunct="1">
              <a:spcBef>
                <a:spcPct val="0"/>
              </a:spcBef>
              <a:buFontTx/>
              <a:buNone/>
            </a:pPr>
            <a:r>
              <a:rPr lang="pl-PL" sz="1800" smtClean="0"/>
              <a:t>	</a:t>
            </a:r>
            <a:r>
              <a:rPr lang="pl-PL" sz="2800" b="1" smtClean="0"/>
              <a:t>2. </a:t>
            </a:r>
            <a:r>
              <a:rPr lang="pl-PL" sz="2800" smtClean="0"/>
              <a:t>Poszczególne elementy opisu standardu metody indywidualnego przypadku zostały przedstawione </a:t>
            </a:r>
            <a:br>
              <a:rPr lang="pl-PL" sz="2800" smtClean="0"/>
            </a:br>
            <a:r>
              <a:rPr lang="pl-PL" sz="2800" smtClean="0"/>
              <a:t>w podziale na podkategorie klientów, dzięki czemu zostały wskazane różnice w pracy socjalnej </a:t>
            </a:r>
            <a:br>
              <a:rPr lang="pl-PL" sz="2800" smtClean="0"/>
            </a:br>
            <a:r>
              <a:rPr lang="pl-PL" sz="2800" smtClean="0"/>
              <a:t>z osobami z różnymi rodzajami niepełnosprawności: </a:t>
            </a:r>
            <a:endParaRPr lang="pl-PL" sz="2800" b="1" smtClean="0"/>
          </a:p>
          <a:p>
            <a:pPr>
              <a:spcBef>
                <a:spcPct val="0"/>
              </a:spcBef>
              <a:buFontTx/>
              <a:buNone/>
            </a:pPr>
            <a:r>
              <a:rPr lang="pl-PL" sz="2800" smtClean="0"/>
              <a:t>- osoby niepełnosprawne chore somatycznie,</a:t>
            </a:r>
          </a:p>
          <a:p>
            <a:pPr>
              <a:spcBef>
                <a:spcPct val="0"/>
              </a:spcBef>
              <a:buFontTx/>
              <a:buNone/>
            </a:pPr>
            <a:r>
              <a:rPr lang="pl-PL" sz="2800" smtClean="0"/>
              <a:t>- osoby z zaburzeniami psychicznymi.</a:t>
            </a:r>
          </a:p>
          <a:p>
            <a:pPr>
              <a:spcBef>
                <a:spcPct val="0"/>
              </a:spcBef>
              <a:buFontTx/>
              <a:buNone/>
            </a:pPr>
            <a:r>
              <a:rPr lang="pl-PL" sz="2800" smtClean="0"/>
              <a:t>- osoby z niepełnosprawnością ruchową,</a:t>
            </a:r>
          </a:p>
          <a:p>
            <a:pPr>
              <a:spcBef>
                <a:spcPct val="0"/>
              </a:spcBef>
              <a:buFontTx/>
              <a:buNone/>
            </a:pPr>
            <a:r>
              <a:rPr lang="pl-PL" sz="2800" smtClean="0"/>
              <a:t>- osoby głuche,</a:t>
            </a:r>
          </a:p>
          <a:p>
            <a:pPr>
              <a:spcBef>
                <a:spcPct val="0"/>
              </a:spcBef>
              <a:buFontTx/>
              <a:buNone/>
            </a:pPr>
            <a:r>
              <a:rPr lang="pl-PL" sz="2800" smtClean="0"/>
              <a:t>- osoby niewidome,</a:t>
            </a:r>
          </a:p>
          <a:p>
            <a:pPr>
              <a:spcBef>
                <a:spcPct val="0"/>
              </a:spcBef>
              <a:buFontTx/>
              <a:buNone/>
            </a:pPr>
            <a:r>
              <a:rPr lang="pl-PL" sz="2800" smtClean="0"/>
              <a:t>- osoby z niepełnosprawnością intelektualną,</a:t>
            </a:r>
          </a:p>
          <a:p>
            <a:r>
              <a:rPr lang="pl-PL" sz="1600" b="1" smtClean="0"/>
              <a:t/>
            </a:r>
            <a:br>
              <a:rPr lang="pl-PL" sz="1600" b="1" smtClean="0"/>
            </a:br>
            <a:endParaRPr lang="pl-PL" sz="1600" b="1" smtClean="0"/>
          </a:p>
        </p:txBody>
      </p:sp>
      <p:sp>
        <p:nvSpPr>
          <p:cNvPr id="11269" name="Symbol zastępczy numeru slajdu 2"/>
          <p:cNvSpPr>
            <a:spLocks noGrp="1"/>
          </p:cNvSpPr>
          <p:nvPr>
            <p:ph type="sldNum" sz="quarter" idx="12"/>
          </p:nvPr>
        </p:nvSpPr>
        <p:spPr/>
        <p:txBody>
          <a:bodyPr/>
          <a:lstStyle/>
          <a:p>
            <a:pPr>
              <a:defRPr/>
            </a:pPr>
            <a:fld id="{E1F8D45F-6E1C-43BA-94EC-526698334BFD}" type="slidenum">
              <a:rPr lang="pl-PL" smtClean="0"/>
              <a:pPr>
                <a:defRPr/>
              </a:pPr>
              <a:t>11</a:t>
            </a:fld>
            <a:endParaRPr lang="pl-PL"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13315" name="Rectangle 6"/>
          <p:cNvSpPr>
            <a:spLocks noGrp="1" noChangeArrowheads="1"/>
          </p:cNvSpPr>
          <p:nvPr>
            <p:ph type="title"/>
          </p:nvPr>
        </p:nvSpPr>
        <p:spPr>
          <a:xfrm>
            <a:off x="2124075" y="0"/>
            <a:ext cx="7019925" cy="1125538"/>
          </a:xfrm>
        </p:spPr>
        <p:txBody>
          <a:bodyPr/>
          <a:lstStyle/>
          <a:p>
            <a:pPr eaLnBrk="1" hangingPunct="1"/>
            <a:r>
              <a:rPr lang="pl-PL" sz="1800" b="1" smtClean="0"/>
              <a:t> Zakres rzeczowy pracy socjalnej </a:t>
            </a:r>
            <a:br>
              <a:rPr lang="pl-PL" sz="1800" b="1" smtClean="0"/>
            </a:br>
            <a:r>
              <a:rPr lang="pl-PL" sz="1800" b="1" smtClean="0"/>
              <a:t>z osobą z niepełnosprawnością i jej rodziną</a:t>
            </a:r>
            <a:endParaRPr lang="pl-PL" sz="1800" smtClean="0"/>
          </a:p>
        </p:txBody>
      </p:sp>
      <p:sp>
        <p:nvSpPr>
          <p:cNvPr id="13316" name="Symbol zastępczy zawartości 4"/>
          <p:cNvSpPr>
            <a:spLocks noGrp="1"/>
          </p:cNvSpPr>
          <p:nvPr>
            <p:ph idx="1"/>
          </p:nvPr>
        </p:nvSpPr>
        <p:spPr>
          <a:xfrm>
            <a:off x="395288" y="1412875"/>
            <a:ext cx="8569325" cy="2736850"/>
          </a:xfrm>
        </p:spPr>
        <p:txBody>
          <a:bodyPr/>
          <a:lstStyle/>
          <a:p>
            <a:pPr algn="ctr" eaLnBrk="1" hangingPunct="1">
              <a:spcBef>
                <a:spcPct val="0"/>
              </a:spcBef>
              <a:buFontTx/>
              <a:buNone/>
            </a:pPr>
            <a:r>
              <a:rPr lang="pl-PL" sz="1800" smtClean="0"/>
              <a:t>	</a:t>
            </a:r>
            <a:r>
              <a:rPr lang="pl-PL" sz="3600" b="1" smtClean="0"/>
              <a:t>Opis standardu pracy socjalnej</a:t>
            </a:r>
          </a:p>
          <a:p>
            <a:pPr algn="ctr" eaLnBrk="1" hangingPunct="1">
              <a:spcBef>
                <a:spcPct val="0"/>
              </a:spcBef>
              <a:buFontTx/>
              <a:buNone/>
            </a:pPr>
            <a:r>
              <a:rPr lang="pl-PL" sz="3600" b="1" smtClean="0"/>
              <a:t>z osobą z niepełnosprawnością </a:t>
            </a:r>
            <a:br>
              <a:rPr lang="pl-PL" sz="3600" b="1" smtClean="0"/>
            </a:br>
            <a:r>
              <a:rPr lang="pl-PL" sz="3600" b="1" smtClean="0"/>
              <a:t>i jej rodziną </a:t>
            </a:r>
          </a:p>
          <a:p>
            <a:pPr algn="ctr" eaLnBrk="1" hangingPunct="1">
              <a:spcBef>
                <a:spcPct val="0"/>
              </a:spcBef>
              <a:buFontTx/>
              <a:buNone/>
            </a:pPr>
            <a:r>
              <a:rPr lang="pl-PL" sz="2400" b="1" smtClean="0"/>
              <a:t>         </a:t>
            </a:r>
            <a:r>
              <a:rPr lang="pl-PL" b="1" smtClean="0"/>
              <a:t>na przykładzie pracy socjalnej z osobą </a:t>
            </a:r>
            <a:br>
              <a:rPr lang="pl-PL" b="1" smtClean="0"/>
            </a:br>
            <a:r>
              <a:rPr lang="pl-PL" b="1" smtClean="0"/>
              <a:t>     z zaburzeniami psychicznymi</a:t>
            </a:r>
            <a:r>
              <a:rPr lang="pl-PL" sz="2400" b="1" smtClean="0"/>
              <a:t/>
            </a:r>
            <a:br>
              <a:rPr lang="pl-PL" sz="2400" b="1" smtClean="0"/>
            </a:br>
            <a:endParaRPr lang="pl-PL" sz="2400" b="1" smtClean="0"/>
          </a:p>
        </p:txBody>
      </p:sp>
      <p:sp>
        <p:nvSpPr>
          <p:cNvPr id="11269" name="Symbol zastępczy numeru slajdu 2"/>
          <p:cNvSpPr>
            <a:spLocks noGrp="1"/>
          </p:cNvSpPr>
          <p:nvPr>
            <p:ph type="sldNum" sz="quarter" idx="12"/>
          </p:nvPr>
        </p:nvSpPr>
        <p:spPr/>
        <p:txBody>
          <a:bodyPr/>
          <a:lstStyle/>
          <a:p>
            <a:pPr>
              <a:defRPr/>
            </a:pPr>
            <a:fld id="{42B1FC0A-A356-415C-BD47-CD2F17DB7213}" type="slidenum">
              <a:rPr lang="pl-PL" smtClean="0"/>
              <a:pPr>
                <a:defRPr/>
              </a:pPr>
              <a:t>12</a:t>
            </a:fld>
            <a:endParaRPr lang="pl-PL" smtClean="0"/>
          </a:p>
        </p:txBody>
      </p:sp>
      <p:pic>
        <p:nvPicPr>
          <p:cNvPr id="13318" name="Picture 2" descr="http://papilot.mykmyk.pl/img/660/0/76439771.jpg"/>
          <p:cNvPicPr>
            <a:picLocks noChangeAspect="1" noChangeArrowheads="1"/>
          </p:cNvPicPr>
          <p:nvPr/>
        </p:nvPicPr>
        <p:blipFill>
          <a:blip r:embed="rId3"/>
          <a:srcRect/>
          <a:stretch>
            <a:fillRect/>
          </a:stretch>
        </p:blipFill>
        <p:spPr bwMode="auto">
          <a:xfrm>
            <a:off x="3348038" y="4365625"/>
            <a:ext cx="2700337" cy="2024063"/>
          </a:xfrm>
          <a:prstGeom prst="rect">
            <a:avLst/>
          </a:prstGeom>
          <a:noFill/>
          <a:ln w="9525">
            <a:noFill/>
            <a:miter lim="800000"/>
            <a:headEnd/>
            <a:tailEnd/>
          </a:ln>
        </p:spPr>
      </p:pic>
      <p:sp>
        <p:nvSpPr>
          <p:cNvPr id="7" name="Strzałka w prawo 6"/>
          <p:cNvSpPr/>
          <p:nvPr/>
        </p:nvSpPr>
        <p:spPr>
          <a:xfrm>
            <a:off x="611188" y="3213100"/>
            <a:ext cx="431800" cy="28733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14339" name="Rectangle 6"/>
          <p:cNvSpPr>
            <a:spLocks noGrp="1" noChangeArrowheads="1"/>
          </p:cNvSpPr>
          <p:nvPr>
            <p:ph type="title" idx="4294967295"/>
          </p:nvPr>
        </p:nvSpPr>
        <p:spPr>
          <a:xfrm>
            <a:off x="2124075" y="0"/>
            <a:ext cx="7019925" cy="1196975"/>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14340"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B34F018-B41F-4D3D-887A-31728BC38E0E}" type="slidenum">
              <a:rPr lang="pl-PL" sz="1400"/>
              <a:pPr algn="r"/>
              <a:t>13</a:t>
            </a:fld>
            <a:endParaRPr lang="pl-PL" sz="1400"/>
          </a:p>
        </p:txBody>
      </p:sp>
      <p:sp>
        <p:nvSpPr>
          <p:cNvPr id="7" name="Prostokąt zaokrąglony 6"/>
          <p:cNvSpPr/>
          <p:nvPr/>
        </p:nvSpPr>
        <p:spPr>
          <a:xfrm>
            <a:off x="323850" y="1628775"/>
            <a:ext cx="2232025" cy="36718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b="1" dirty="0">
                <a:solidFill>
                  <a:srgbClr val="C00000"/>
                </a:solidFill>
              </a:rPr>
              <a:t>Zakres podmiotowy standardu</a:t>
            </a:r>
          </a:p>
          <a:p>
            <a:pPr algn="ctr">
              <a:defRPr/>
            </a:pPr>
            <a:endParaRPr lang="pl-PL" sz="2400" b="1" dirty="0">
              <a:solidFill>
                <a:srgbClr val="C00000"/>
              </a:solidFill>
            </a:endParaRPr>
          </a:p>
        </p:txBody>
      </p:sp>
      <p:sp>
        <p:nvSpPr>
          <p:cNvPr id="8" name="Prostokąt zaokrąglony 7"/>
          <p:cNvSpPr/>
          <p:nvPr/>
        </p:nvSpPr>
        <p:spPr>
          <a:xfrm>
            <a:off x="3708400" y="1196975"/>
            <a:ext cx="5184775" cy="936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b="1" u="sng" dirty="0">
                <a:solidFill>
                  <a:srgbClr val="002060"/>
                </a:solidFill>
              </a:rPr>
              <a:t>Osoby przewlekle psychicznie chore </a:t>
            </a:r>
            <a:r>
              <a:rPr lang="pl-PL" b="1" dirty="0">
                <a:solidFill>
                  <a:srgbClr val="002060"/>
                </a:solidFill>
              </a:rPr>
              <a:t/>
            </a:r>
            <a:br>
              <a:rPr lang="pl-PL" b="1" dirty="0">
                <a:solidFill>
                  <a:srgbClr val="002060"/>
                </a:solidFill>
              </a:rPr>
            </a:br>
            <a:r>
              <a:rPr lang="pl-PL" b="1" dirty="0">
                <a:solidFill>
                  <a:srgbClr val="002060"/>
                </a:solidFill>
              </a:rPr>
              <a:t>oraz osoby wykazujące inne przewlekłe zaburzenia czynności psychicznych</a:t>
            </a:r>
          </a:p>
        </p:txBody>
      </p:sp>
      <p:sp>
        <p:nvSpPr>
          <p:cNvPr id="9" name="Prostokąt zaokrąglony 8"/>
          <p:cNvSpPr/>
          <p:nvPr/>
        </p:nvSpPr>
        <p:spPr>
          <a:xfrm>
            <a:off x="3708400" y="2276475"/>
            <a:ext cx="5184775" cy="1657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b="1" u="sng" dirty="0">
                <a:solidFill>
                  <a:srgbClr val="002060"/>
                </a:solidFill>
              </a:rPr>
              <a:t>Opiekunowie, rodziny i organizacje </a:t>
            </a:r>
            <a:r>
              <a:rPr lang="pl-PL" b="1" dirty="0">
                <a:solidFill>
                  <a:srgbClr val="002060"/>
                </a:solidFill>
              </a:rPr>
              <a:t>reprezentujących osoby psychicznie chore, które ze względu na swoją niepełnosprawność nie są w stanie lub nie mają możliwości zgłosić potrzeby uzyskania wsparcia</a:t>
            </a:r>
          </a:p>
        </p:txBody>
      </p:sp>
      <p:sp>
        <p:nvSpPr>
          <p:cNvPr id="10" name="Prostokąt zaokrąglony 9"/>
          <p:cNvSpPr/>
          <p:nvPr/>
        </p:nvSpPr>
        <p:spPr>
          <a:xfrm>
            <a:off x="3708400" y="4076700"/>
            <a:ext cx="5184775" cy="2016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b="1" u="sng" dirty="0">
                <a:solidFill>
                  <a:srgbClr val="002060"/>
                </a:solidFill>
              </a:rPr>
              <a:t>Opiekunowie i rodziny osób psychicznie chorych, a także środowiska (np. sąsiedzi),  </a:t>
            </a:r>
            <a:r>
              <a:rPr lang="pl-PL" b="1" dirty="0">
                <a:solidFill>
                  <a:srgbClr val="002060"/>
                </a:solidFill>
              </a:rPr>
              <a:t>które w związku z opieką nad niepełnosprawnymi lub współegzystowaniem z nimi napotykają sytuacje i problemy wymagające wsparcia w postaci pracy socjalnej</a:t>
            </a:r>
          </a:p>
        </p:txBody>
      </p:sp>
      <p:sp>
        <p:nvSpPr>
          <p:cNvPr id="11" name="Strzałka w prawo 10"/>
          <p:cNvSpPr/>
          <p:nvPr/>
        </p:nvSpPr>
        <p:spPr>
          <a:xfrm rot="18899740">
            <a:off x="2700338" y="2276475"/>
            <a:ext cx="833437" cy="3413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2" name="Strzałka w prawo 11"/>
          <p:cNvSpPr/>
          <p:nvPr/>
        </p:nvSpPr>
        <p:spPr>
          <a:xfrm>
            <a:off x="2700338" y="3141663"/>
            <a:ext cx="833437" cy="33972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3" name="Strzałka w prawo 12"/>
          <p:cNvSpPr/>
          <p:nvPr/>
        </p:nvSpPr>
        <p:spPr>
          <a:xfrm rot="2393912">
            <a:off x="2700338" y="4292600"/>
            <a:ext cx="833437" cy="3413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15363" name="Rectangle 6"/>
          <p:cNvSpPr>
            <a:spLocks noGrp="1" noChangeArrowheads="1"/>
          </p:cNvSpPr>
          <p:nvPr>
            <p:ph type="title" idx="4294967295"/>
          </p:nvPr>
        </p:nvSpPr>
        <p:spPr>
          <a:xfrm>
            <a:off x="2124075" y="0"/>
            <a:ext cx="7019925" cy="1125538"/>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15364" name="Symbol zastępczy zawartości 4"/>
          <p:cNvSpPr>
            <a:spLocks noGrp="1"/>
          </p:cNvSpPr>
          <p:nvPr>
            <p:ph idx="4294967295"/>
          </p:nvPr>
        </p:nvSpPr>
        <p:spPr>
          <a:xfrm>
            <a:off x="250825" y="1196975"/>
            <a:ext cx="8642350" cy="4525963"/>
          </a:xfrm>
        </p:spPr>
        <p:txBody>
          <a:bodyPr/>
          <a:lstStyle/>
          <a:p>
            <a:pPr algn="just" eaLnBrk="1" hangingPunct="1">
              <a:buFontTx/>
              <a:buNone/>
            </a:pPr>
            <a:r>
              <a:rPr lang="pl-PL" sz="2000" i="1" smtClean="0">
                <a:latin typeface="Bookman Old Style" pitchFamily="18" charset="0"/>
              </a:rPr>
              <a:t> </a:t>
            </a:r>
            <a:r>
              <a:rPr lang="pl-PL" smtClean="0"/>
              <a:t>Osoby psychicznie chore to osoby najczęściej po hospitalizacjach, osoby, których codzienne problemy wynikają z zespołów chorobowych różnych typów schizofrenii, depresji, psychoz, zaburzeń osobowości itd. objawiających się np. zaburzeniami: myślenia, postrzegania, nastroju, uwagi, koncentracji czy nadpobudliwością.</a:t>
            </a:r>
            <a:endParaRPr lang="pl-PL" i="1" smtClean="0">
              <a:latin typeface="Bookman Old Style" pitchFamily="18" charset="0"/>
            </a:endParaRPr>
          </a:p>
        </p:txBody>
      </p:sp>
      <p:sp>
        <p:nvSpPr>
          <p:cNvPr id="15365"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AA0CAD5-CF0D-4A16-8819-99477C495005}" type="slidenum">
              <a:rPr lang="pl-PL" sz="1400"/>
              <a:pPr algn="r"/>
              <a:t>14</a:t>
            </a:fld>
            <a:endParaRPr lang="pl-PL"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395288" y="0"/>
            <a:ext cx="9144000" cy="6856413"/>
          </a:xfrm>
          <a:prstGeom prst="rect">
            <a:avLst/>
          </a:prstGeom>
          <a:noFill/>
          <a:ln w="9525">
            <a:noFill/>
            <a:miter lim="800000"/>
            <a:headEnd/>
            <a:tailEnd/>
          </a:ln>
        </p:spPr>
      </p:pic>
      <p:sp>
        <p:nvSpPr>
          <p:cNvPr id="16387" name="Rectangle 6"/>
          <p:cNvSpPr>
            <a:spLocks noGrp="1" noChangeArrowheads="1"/>
          </p:cNvSpPr>
          <p:nvPr>
            <p:ph type="title"/>
          </p:nvPr>
        </p:nvSpPr>
        <p:spPr>
          <a:xfrm>
            <a:off x="2484438" y="0"/>
            <a:ext cx="6911975" cy="981075"/>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16388" name="Symbol zastępczy zawartości 4"/>
          <p:cNvSpPr>
            <a:spLocks noGrp="1"/>
          </p:cNvSpPr>
          <p:nvPr>
            <p:ph sz="half" idx="1"/>
          </p:nvPr>
        </p:nvSpPr>
        <p:spPr>
          <a:xfrm>
            <a:off x="395288" y="1123950"/>
            <a:ext cx="8748712" cy="3241675"/>
          </a:xfrm>
        </p:spPr>
        <p:txBody>
          <a:bodyPr/>
          <a:lstStyle/>
          <a:p>
            <a:pPr>
              <a:buFontTx/>
              <a:buNone/>
            </a:pPr>
            <a:r>
              <a:rPr lang="pl-PL" sz="2000" b="1" smtClean="0">
                <a:solidFill>
                  <a:srgbClr val="C00000"/>
                </a:solidFill>
              </a:rPr>
              <a:t>NAJCZĘSTSZE PROBLEMY </a:t>
            </a:r>
            <a:r>
              <a:rPr lang="pl-PL" sz="2000" b="1" smtClean="0"/>
              <a:t>osób chorych psychicznie i ich rodzin, które mogą być rozwiązane przez pracę socjalną:</a:t>
            </a:r>
          </a:p>
          <a:p>
            <a:pPr>
              <a:buFontTx/>
              <a:buNone/>
            </a:pPr>
            <a:endParaRPr lang="pl-PL" sz="1400" b="1" smtClean="0"/>
          </a:p>
          <a:p>
            <a:pPr>
              <a:buFontTx/>
              <a:buNone/>
            </a:pPr>
            <a:r>
              <a:rPr lang="pl-PL" sz="2400" b="1" smtClean="0"/>
              <a:t>a) brak leczenia choroby i przeciwdziałania jej objawom, </a:t>
            </a:r>
            <a:br>
              <a:rPr lang="pl-PL" sz="2400" b="1" smtClean="0"/>
            </a:br>
            <a:r>
              <a:rPr lang="pl-PL" sz="2400" b="1" smtClean="0"/>
              <a:t>w tym społecznym, brak podstawowej wiedzy o stanie swojego zdrowia i możliwościach jego diagnozy </a:t>
            </a:r>
            <a:br>
              <a:rPr lang="pl-PL" sz="2400" b="1" smtClean="0"/>
            </a:br>
            <a:r>
              <a:rPr lang="pl-PL" sz="2400" b="1" smtClean="0"/>
              <a:t>i leczenia,</a:t>
            </a:r>
          </a:p>
          <a:p>
            <a:pPr>
              <a:buFontTx/>
              <a:buNone/>
            </a:pPr>
            <a:r>
              <a:rPr lang="pl-PL" sz="2400" b="1" smtClean="0"/>
              <a:t>b) niska motywacja osób psychicznie chorych, ale też</a:t>
            </a:r>
            <a:br>
              <a:rPr lang="pl-PL" sz="2400" b="1" smtClean="0"/>
            </a:br>
            <a:r>
              <a:rPr lang="pl-PL" sz="2400" b="1" smtClean="0"/>
              <a:t>i członków ich rodzin, np. lęk przed negatywnym naznaczeniem społecznym i lęk przed reemisją choroby prowadzące do całkowitego wycofania i apatii lub autoizolowania się od świata zewnętrznego, </a:t>
            </a:r>
          </a:p>
        </p:txBody>
      </p:sp>
      <p:sp>
        <p:nvSpPr>
          <p:cNvPr id="16389" name="Symbol zastępczy zawartości 6"/>
          <p:cNvSpPr>
            <a:spLocks noGrp="1"/>
          </p:cNvSpPr>
          <p:nvPr>
            <p:ph sz="half" idx="2"/>
          </p:nvPr>
        </p:nvSpPr>
        <p:spPr>
          <a:xfrm>
            <a:off x="4643438" y="1052513"/>
            <a:ext cx="1587" cy="5073650"/>
          </a:xfrm>
        </p:spPr>
        <p:txBody>
          <a:bodyPr/>
          <a:lstStyle/>
          <a:p>
            <a:pPr eaLnBrk="1" hangingPunct="1"/>
            <a:endParaRPr lang="pl-PL" sz="1600" smtClean="0"/>
          </a:p>
          <a:p>
            <a:pPr eaLnBrk="1" hangingPunct="1"/>
            <a:endParaRPr lang="pl-PL" sz="1600" smtClean="0"/>
          </a:p>
          <a:p>
            <a:pPr eaLnBrk="1" hangingPunct="1">
              <a:buFontTx/>
              <a:buNone/>
            </a:pPr>
            <a:endParaRPr lang="pl-PL" sz="1600" smtClean="0"/>
          </a:p>
          <a:p>
            <a:pPr eaLnBrk="1" hangingPunct="1">
              <a:buFontTx/>
              <a:buNone/>
            </a:pPr>
            <a:endParaRPr lang="pl-PL" sz="1600" smtClean="0"/>
          </a:p>
          <a:p>
            <a:pPr eaLnBrk="1" hangingPunct="1"/>
            <a:endParaRPr lang="pl-PL" sz="1600" smtClean="0"/>
          </a:p>
        </p:txBody>
      </p:sp>
      <p:sp>
        <p:nvSpPr>
          <p:cNvPr id="29702" name="Symbol zastępczy numeru slajdu 2"/>
          <p:cNvSpPr>
            <a:spLocks noGrp="1"/>
          </p:cNvSpPr>
          <p:nvPr>
            <p:ph type="sldNum" sz="quarter" idx="12"/>
          </p:nvPr>
        </p:nvSpPr>
        <p:spPr/>
        <p:txBody>
          <a:bodyPr/>
          <a:lstStyle/>
          <a:p>
            <a:pPr>
              <a:defRPr/>
            </a:pPr>
            <a:fld id="{5DFCEDF8-4EE1-48EE-8422-7F18BB7B5A07}" type="slidenum">
              <a:rPr lang="pl-PL" smtClean="0"/>
              <a:pPr>
                <a:defRPr/>
              </a:pPr>
              <a:t>15</a:t>
            </a:fld>
            <a:endParaRPr lang="pl-PL"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srcRect/>
          <a:stretch>
            <a:fillRect/>
          </a:stretch>
        </p:blipFill>
        <p:spPr bwMode="auto">
          <a:xfrm>
            <a:off x="395288" y="0"/>
            <a:ext cx="9144000" cy="6856413"/>
          </a:xfrm>
          <a:prstGeom prst="rect">
            <a:avLst/>
          </a:prstGeom>
          <a:noFill/>
          <a:ln w="9525">
            <a:noFill/>
            <a:miter lim="800000"/>
            <a:headEnd/>
            <a:tailEnd/>
          </a:ln>
        </p:spPr>
      </p:pic>
      <p:sp>
        <p:nvSpPr>
          <p:cNvPr id="17411" name="Rectangle 6"/>
          <p:cNvSpPr>
            <a:spLocks noGrp="1" noChangeArrowheads="1"/>
          </p:cNvSpPr>
          <p:nvPr>
            <p:ph type="title"/>
          </p:nvPr>
        </p:nvSpPr>
        <p:spPr>
          <a:xfrm>
            <a:off x="2484438" y="0"/>
            <a:ext cx="6911975" cy="981075"/>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17412" name="Symbol zastępczy zawartości 4"/>
          <p:cNvSpPr>
            <a:spLocks noGrp="1"/>
          </p:cNvSpPr>
          <p:nvPr>
            <p:ph sz="half" idx="1"/>
          </p:nvPr>
        </p:nvSpPr>
        <p:spPr>
          <a:xfrm>
            <a:off x="395288" y="1123950"/>
            <a:ext cx="8748712" cy="4826000"/>
          </a:xfrm>
        </p:spPr>
        <p:txBody>
          <a:bodyPr/>
          <a:lstStyle/>
          <a:p>
            <a:pPr>
              <a:buFontTx/>
              <a:buNone/>
            </a:pPr>
            <a:r>
              <a:rPr lang="pl-PL" sz="2400" b="1" smtClean="0"/>
              <a:t>c) następstwa stresu towarzyszącego chorobie </a:t>
            </a:r>
            <a:br>
              <a:rPr lang="pl-PL" sz="2400" b="1" smtClean="0"/>
            </a:br>
            <a:r>
              <a:rPr lang="pl-PL" sz="2400" b="1" smtClean="0"/>
              <a:t>i odrzucenia środowiskowego prowadzącego do izolacji społecznej osób chorych psychicznie (stygmatyzacja), ograniczanie kontaktów towarzyskich, </a:t>
            </a:r>
          </a:p>
          <a:p>
            <a:pPr>
              <a:buFontTx/>
              <a:buNone/>
            </a:pPr>
            <a:r>
              <a:rPr lang="pl-PL" sz="2400" b="1" smtClean="0"/>
              <a:t>d) problemy w pełnieniu ról społecznych, w szczególności problemowe zachowania osób chorych psychicznie,</a:t>
            </a:r>
          </a:p>
          <a:p>
            <a:pPr>
              <a:buFontTx/>
              <a:buNone/>
            </a:pPr>
            <a:r>
              <a:rPr lang="pl-PL" sz="2400" b="1" smtClean="0"/>
              <a:t>e) utrata wpływu na osobę psychicznie chorą przez najbliższych</a:t>
            </a:r>
            <a:r>
              <a:rPr lang="pl-PL" sz="2400" smtClean="0"/>
              <a:t> </a:t>
            </a:r>
          </a:p>
          <a:p>
            <a:pPr>
              <a:buFontTx/>
              <a:buNone/>
            </a:pPr>
            <a:r>
              <a:rPr lang="pl-PL" sz="2400" b="1" smtClean="0"/>
              <a:t>f) nieprawidłowe zaburzone funkcjonowanie rodziny z osobą chorą psychicznie</a:t>
            </a:r>
          </a:p>
          <a:p>
            <a:pPr>
              <a:buFontTx/>
              <a:buNone/>
            </a:pPr>
            <a:endParaRPr lang="pl-PL" sz="2400" smtClean="0"/>
          </a:p>
        </p:txBody>
      </p:sp>
      <p:sp>
        <p:nvSpPr>
          <p:cNvPr id="17413" name="Symbol zastępczy zawartości 6"/>
          <p:cNvSpPr>
            <a:spLocks noGrp="1"/>
          </p:cNvSpPr>
          <p:nvPr>
            <p:ph sz="half" idx="2"/>
          </p:nvPr>
        </p:nvSpPr>
        <p:spPr>
          <a:xfrm>
            <a:off x="4643438" y="1052513"/>
            <a:ext cx="1587" cy="5073650"/>
          </a:xfrm>
        </p:spPr>
        <p:txBody>
          <a:bodyPr/>
          <a:lstStyle/>
          <a:p>
            <a:pPr eaLnBrk="1" hangingPunct="1"/>
            <a:endParaRPr lang="pl-PL" sz="1600" smtClean="0"/>
          </a:p>
          <a:p>
            <a:pPr eaLnBrk="1" hangingPunct="1"/>
            <a:endParaRPr lang="pl-PL" sz="1600" smtClean="0"/>
          </a:p>
          <a:p>
            <a:pPr eaLnBrk="1" hangingPunct="1">
              <a:buFontTx/>
              <a:buNone/>
            </a:pPr>
            <a:endParaRPr lang="pl-PL" sz="1600" smtClean="0"/>
          </a:p>
          <a:p>
            <a:pPr eaLnBrk="1" hangingPunct="1">
              <a:buFontTx/>
              <a:buNone/>
            </a:pPr>
            <a:endParaRPr lang="pl-PL" sz="1600" smtClean="0"/>
          </a:p>
          <a:p>
            <a:pPr eaLnBrk="1" hangingPunct="1"/>
            <a:endParaRPr lang="pl-PL" sz="1600" smtClean="0"/>
          </a:p>
        </p:txBody>
      </p:sp>
      <p:sp>
        <p:nvSpPr>
          <p:cNvPr id="29702" name="Symbol zastępczy numeru slajdu 2"/>
          <p:cNvSpPr>
            <a:spLocks noGrp="1"/>
          </p:cNvSpPr>
          <p:nvPr>
            <p:ph type="sldNum" sz="quarter" idx="12"/>
          </p:nvPr>
        </p:nvSpPr>
        <p:spPr/>
        <p:txBody>
          <a:bodyPr/>
          <a:lstStyle/>
          <a:p>
            <a:pPr>
              <a:defRPr/>
            </a:pPr>
            <a:fld id="{631B24C7-BEF7-48B4-8DBF-A117A9A62D63}" type="slidenum">
              <a:rPr lang="pl-PL" smtClean="0"/>
              <a:pPr>
                <a:defRPr/>
              </a:pPr>
              <a:t>16</a:t>
            </a:fld>
            <a:endParaRPr lang="pl-PL"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18435" name="Rectangle 6"/>
          <p:cNvSpPr>
            <a:spLocks noGrp="1" noChangeArrowheads="1"/>
          </p:cNvSpPr>
          <p:nvPr>
            <p:ph type="title"/>
          </p:nvPr>
        </p:nvSpPr>
        <p:spPr>
          <a:xfrm>
            <a:off x="2627313" y="188913"/>
            <a:ext cx="5988050" cy="719137"/>
          </a:xfrm>
        </p:spPr>
        <p:txBody>
          <a:bodyPr/>
          <a:lstStyle/>
          <a:p>
            <a:pPr eaLnBrk="1" hangingPunct="1"/>
            <a:r>
              <a:rPr lang="pl-PL" sz="1400" b="1" smtClean="0"/>
              <a:t>Elementy standardu pracy socjalnej metodą indywidualnego przypadku na przykładzie pracy z osobami chorymi psychicznie</a:t>
            </a:r>
            <a:br>
              <a:rPr lang="pl-PL" sz="1400" b="1" smtClean="0"/>
            </a:br>
            <a:r>
              <a:rPr lang="pl-PL" sz="1400" b="1" smtClean="0"/>
              <a:t> i ich rodzinami</a:t>
            </a:r>
            <a:br>
              <a:rPr lang="pl-PL" sz="1400" b="1" smtClean="0"/>
            </a:br>
            <a:endParaRPr lang="pl-PL" sz="1400" b="1" smtClean="0"/>
          </a:p>
        </p:txBody>
      </p:sp>
      <p:sp>
        <p:nvSpPr>
          <p:cNvPr id="14341" name="Symbol zastępczy numeru slajdu 2"/>
          <p:cNvSpPr>
            <a:spLocks noGrp="1"/>
          </p:cNvSpPr>
          <p:nvPr>
            <p:ph type="sldNum" sz="quarter" idx="12"/>
          </p:nvPr>
        </p:nvSpPr>
        <p:spPr/>
        <p:txBody>
          <a:bodyPr/>
          <a:lstStyle/>
          <a:p>
            <a:pPr>
              <a:defRPr/>
            </a:pPr>
            <a:fld id="{B81CA834-94DD-4BF4-B0E8-1D29AD6572C8}" type="slidenum">
              <a:rPr lang="pl-PL" smtClean="0"/>
              <a:pPr>
                <a:defRPr/>
              </a:pPr>
              <a:t>17</a:t>
            </a:fld>
            <a:endParaRPr lang="pl-PL" smtClean="0"/>
          </a:p>
        </p:txBody>
      </p:sp>
      <p:sp>
        <p:nvSpPr>
          <p:cNvPr id="5" name="Prostokąt zaokrąglony 4"/>
          <p:cNvSpPr/>
          <p:nvPr/>
        </p:nvSpPr>
        <p:spPr>
          <a:xfrm>
            <a:off x="179388" y="1125538"/>
            <a:ext cx="7561262" cy="57467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3200" b="1" dirty="0">
                <a:solidFill>
                  <a:srgbClr val="002060"/>
                </a:solidFill>
              </a:rPr>
              <a:t>Etapy pracy socjalnej z klientem </a:t>
            </a:r>
          </a:p>
        </p:txBody>
      </p:sp>
      <p:sp>
        <p:nvSpPr>
          <p:cNvPr id="6" name="Prostokąt zaokrąglony 5"/>
          <p:cNvSpPr/>
          <p:nvPr/>
        </p:nvSpPr>
        <p:spPr>
          <a:xfrm>
            <a:off x="611188" y="1844675"/>
            <a:ext cx="8353425" cy="863600"/>
          </a:xfrm>
          <a:prstGeom prst="roundRect">
            <a:avLst/>
          </a:prstGeom>
          <a:solidFill>
            <a:srgbClr val="92D05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800" b="1" dirty="0">
                <a:solidFill>
                  <a:srgbClr val="002060"/>
                </a:solidFill>
              </a:rPr>
              <a:t>Budowanie relacji z klientem, motywowanie, towarzyszenie</a:t>
            </a:r>
          </a:p>
        </p:txBody>
      </p:sp>
      <p:sp>
        <p:nvSpPr>
          <p:cNvPr id="7" name="Prostokąt zaokrąglony 6"/>
          <p:cNvSpPr/>
          <p:nvPr/>
        </p:nvSpPr>
        <p:spPr>
          <a:xfrm>
            <a:off x="611188" y="2781300"/>
            <a:ext cx="8353425" cy="431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800" b="1" dirty="0">
                <a:solidFill>
                  <a:srgbClr val="002060"/>
                </a:solidFill>
              </a:rPr>
              <a:t>1. Diagnoza</a:t>
            </a:r>
          </a:p>
        </p:txBody>
      </p:sp>
      <p:sp>
        <p:nvSpPr>
          <p:cNvPr id="8" name="Prostokąt zaokrąglony 7"/>
          <p:cNvSpPr/>
          <p:nvPr/>
        </p:nvSpPr>
        <p:spPr>
          <a:xfrm>
            <a:off x="611188" y="3284538"/>
            <a:ext cx="8353425" cy="86518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800" b="1" dirty="0">
                <a:solidFill>
                  <a:srgbClr val="002060"/>
                </a:solidFill>
              </a:rPr>
              <a:t>2. Opracowanie planu działania i budowania indywidualnego pakietu usług </a:t>
            </a:r>
          </a:p>
        </p:txBody>
      </p:sp>
      <p:sp>
        <p:nvSpPr>
          <p:cNvPr id="9" name="Prostokąt zaokrąglony 8"/>
          <p:cNvSpPr/>
          <p:nvPr/>
        </p:nvSpPr>
        <p:spPr>
          <a:xfrm>
            <a:off x="611188" y="4221163"/>
            <a:ext cx="8353425" cy="431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800" b="1" dirty="0">
                <a:solidFill>
                  <a:srgbClr val="002060"/>
                </a:solidFill>
              </a:rPr>
              <a:t>3. Realizacja planu działania</a:t>
            </a:r>
          </a:p>
        </p:txBody>
      </p:sp>
      <p:sp>
        <p:nvSpPr>
          <p:cNvPr id="10" name="Prostokąt zaokrąglony 9"/>
          <p:cNvSpPr/>
          <p:nvPr/>
        </p:nvSpPr>
        <p:spPr>
          <a:xfrm>
            <a:off x="611188" y="4724400"/>
            <a:ext cx="8353425" cy="4333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800" b="1" dirty="0">
                <a:solidFill>
                  <a:srgbClr val="002060"/>
                </a:solidFill>
              </a:rPr>
              <a:t>4. Systematyczny monitoring/ewaluacja działań</a:t>
            </a:r>
          </a:p>
        </p:txBody>
      </p:sp>
      <p:sp>
        <p:nvSpPr>
          <p:cNvPr id="11" name="Prostokąt zaokrąglony 10"/>
          <p:cNvSpPr/>
          <p:nvPr/>
        </p:nvSpPr>
        <p:spPr>
          <a:xfrm>
            <a:off x="611188" y="5229225"/>
            <a:ext cx="8353425" cy="431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800" b="1" dirty="0">
                <a:solidFill>
                  <a:srgbClr val="002060"/>
                </a:solidFill>
              </a:rPr>
              <a:t>5. Ocena końcowa/ewaluacja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19459" name="Rectangle 6"/>
          <p:cNvSpPr>
            <a:spLocks noGrp="1" noChangeArrowheads="1"/>
          </p:cNvSpPr>
          <p:nvPr>
            <p:ph type="title"/>
          </p:nvPr>
        </p:nvSpPr>
        <p:spPr>
          <a:xfrm>
            <a:off x="2124075" y="0"/>
            <a:ext cx="7019925" cy="1052513"/>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19460" name="Symbol zastępczy zawartości 4"/>
          <p:cNvSpPr>
            <a:spLocks noGrp="1"/>
          </p:cNvSpPr>
          <p:nvPr>
            <p:ph idx="1"/>
          </p:nvPr>
        </p:nvSpPr>
        <p:spPr>
          <a:xfrm>
            <a:off x="250825" y="1196975"/>
            <a:ext cx="8893175" cy="4525963"/>
          </a:xfrm>
        </p:spPr>
        <p:txBody>
          <a:bodyPr/>
          <a:lstStyle/>
          <a:p>
            <a:pPr>
              <a:buFontTx/>
              <a:buNone/>
            </a:pPr>
            <a:r>
              <a:rPr lang="pl-PL" sz="1400" b="1" i="1" smtClean="0"/>
              <a:t>	</a:t>
            </a:r>
            <a:r>
              <a:rPr lang="pl-PL" sz="2000" b="1" smtClean="0">
                <a:solidFill>
                  <a:srgbClr val="C00000"/>
                </a:solidFill>
              </a:rPr>
              <a:t>BUDOWANIE RELACJI PRACOWNIK SOCJALNY – KLIENT, MOTYWOWANIE I TOWARZYSZENIE</a:t>
            </a:r>
          </a:p>
          <a:p>
            <a:pPr>
              <a:buFontTx/>
              <a:buNone/>
            </a:pPr>
            <a:endParaRPr lang="pl-PL" sz="1400" b="1" i="1" smtClean="0"/>
          </a:p>
          <a:p>
            <a:pPr>
              <a:buFontTx/>
              <a:buNone/>
            </a:pPr>
            <a:r>
              <a:rPr lang="pl-PL" sz="2000" b="1" smtClean="0"/>
              <a:t>W budowaniu relacji z osobą psychicznie chorą i jej rodziną istotna jest dbałość o atmosferę bezpieczeństwa, poufności, otwartości</a:t>
            </a:r>
            <a:br>
              <a:rPr lang="pl-PL" sz="2000" b="1" smtClean="0"/>
            </a:br>
            <a:r>
              <a:rPr lang="pl-PL" sz="2000" b="1" smtClean="0"/>
              <a:t>i zaufania.</a:t>
            </a:r>
          </a:p>
          <a:p>
            <a:pPr>
              <a:buFontTx/>
              <a:buNone/>
            </a:pPr>
            <a:r>
              <a:rPr lang="pl-PL" sz="2000" b="1" u="sng" smtClean="0"/>
              <a:t>Pracownik socjalny w kontakcie z osobą psychicznie chorą i jej rodziną</a:t>
            </a:r>
            <a:r>
              <a:rPr lang="pl-PL" sz="2000" b="1" smtClean="0"/>
              <a:t>: </a:t>
            </a:r>
          </a:p>
          <a:p>
            <a:pPr>
              <a:buFontTx/>
              <a:buNone/>
            </a:pPr>
            <a:r>
              <a:rPr lang="pl-PL" sz="2000" b="1" smtClean="0"/>
              <a:t>-   powinien umiejętne motywować do akceptowanych przez otoczenie zmian zachowania bez uwikłania się w rolę osoby kierującej osobą psychicznie chorą,</a:t>
            </a:r>
          </a:p>
          <a:p>
            <a:pPr>
              <a:buFontTx/>
              <a:buNone/>
            </a:pPr>
            <a:r>
              <a:rPr lang="pl-PL" sz="2000" b="1" smtClean="0"/>
              <a:t>-  w przypadku, kiedy komunikacja z osobą psychicznie chorą jest niemożliwa, powinien komunikować się z rodzicami (opiekunami), ale koncentrować się na osobie psychicznie chorej, a nie na jej rodzicach, czy opiekunach, aby nie budować dystansu i traktować osoby te podmiotowo, a nie na drugim planie,</a:t>
            </a:r>
          </a:p>
        </p:txBody>
      </p:sp>
      <p:sp>
        <p:nvSpPr>
          <p:cNvPr id="30725" name="Symbol zastępczy numeru slajdu 2"/>
          <p:cNvSpPr>
            <a:spLocks noGrp="1"/>
          </p:cNvSpPr>
          <p:nvPr>
            <p:ph type="sldNum" sz="quarter" idx="12"/>
          </p:nvPr>
        </p:nvSpPr>
        <p:spPr/>
        <p:txBody>
          <a:bodyPr/>
          <a:lstStyle/>
          <a:p>
            <a:pPr>
              <a:defRPr/>
            </a:pPr>
            <a:fld id="{EE6B4EB5-18F0-411D-8625-7A6B49F71E44}" type="slidenum">
              <a:rPr lang="pl-PL" smtClean="0"/>
              <a:pPr>
                <a:defRPr/>
              </a:pPr>
              <a:t>18</a:t>
            </a:fld>
            <a:endParaRPr lang="pl-PL"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20483" name="Rectangle 6"/>
          <p:cNvSpPr>
            <a:spLocks noGrp="1" noChangeArrowheads="1"/>
          </p:cNvSpPr>
          <p:nvPr>
            <p:ph type="title"/>
          </p:nvPr>
        </p:nvSpPr>
        <p:spPr>
          <a:xfrm>
            <a:off x="2124075" y="0"/>
            <a:ext cx="7019925" cy="1052513"/>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20484" name="Symbol zastępczy zawartości 4"/>
          <p:cNvSpPr>
            <a:spLocks noGrp="1"/>
          </p:cNvSpPr>
          <p:nvPr>
            <p:ph idx="1"/>
          </p:nvPr>
        </p:nvSpPr>
        <p:spPr>
          <a:xfrm>
            <a:off x="250825" y="1196975"/>
            <a:ext cx="8893175" cy="4525963"/>
          </a:xfrm>
        </p:spPr>
        <p:txBody>
          <a:bodyPr/>
          <a:lstStyle/>
          <a:p>
            <a:pPr>
              <a:buFontTx/>
              <a:buNone/>
            </a:pPr>
            <a:r>
              <a:rPr lang="pl-PL" sz="2000" b="1" smtClean="0"/>
              <a:t>Budowanie relacji - wskazówki cd.:</a:t>
            </a:r>
          </a:p>
          <a:p>
            <a:pPr>
              <a:buFontTx/>
              <a:buNone/>
            </a:pPr>
            <a:endParaRPr lang="pl-PL" sz="2000" b="1" smtClean="0"/>
          </a:p>
          <a:p>
            <a:pPr>
              <a:buFontTx/>
              <a:buNone/>
            </a:pPr>
            <a:r>
              <a:rPr lang="pl-PL" sz="2000" b="1" smtClean="0"/>
              <a:t>Pracownik socjalny </a:t>
            </a:r>
          </a:p>
          <a:p>
            <a:pPr>
              <a:buFontTx/>
              <a:buNone/>
            </a:pPr>
            <a:r>
              <a:rPr lang="pl-PL" sz="2000" b="1" smtClean="0"/>
              <a:t>-  powinien konsultować problemy dotyczące osób psychicznie chorych i ich rodzin w zespołach interdyscyplinarnych,</a:t>
            </a:r>
          </a:p>
          <a:p>
            <a:pPr>
              <a:buFontTx/>
              <a:buNone/>
            </a:pPr>
            <a:r>
              <a:rPr lang="pl-PL" sz="2000" b="1" smtClean="0"/>
              <a:t>-  nie należy dotykać (np. poklepywać, obejmować, przytrzymywać) osoby psychicznie chorej bez jej zgody,</a:t>
            </a:r>
          </a:p>
          <a:p>
            <a:pPr>
              <a:buFontTx/>
              <a:buNone/>
            </a:pPr>
            <a:r>
              <a:rPr lang="pl-PL" sz="2000" b="1" smtClean="0"/>
              <a:t>-   powinien nie potwierdzać majaczeń – halucynacji, ale też nie należy im zaprzeczać (lepiej: „rozumiem, że teraz tak pan czuje”),</a:t>
            </a:r>
          </a:p>
          <a:p>
            <a:pPr>
              <a:buFontTx/>
              <a:buChar char="-"/>
            </a:pPr>
            <a:r>
              <a:rPr lang="pl-PL" sz="2000" b="1" smtClean="0"/>
              <a:t>powinien pamiętać o pilnowaniu granic własnej prywatności, niedopuszczenie do ich przekraczania</a:t>
            </a:r>
            <a:r>
              <a:rPr lang="pl-PL" sz="1400" b="1" smtClean="0"/>
              <a:t>,</a:t>
            </a:r>
          </a:p>
          <a:p>
            <a:pPr>
              <a:buFontTx/>
              <a:buChar char="-"/>
            </a:pPr>
            <a:r>
              <a:rPr lang="pl-PL" sz="2000" b="1" smtClean="0"/>
              <a:t>zapewnić warunki do spokojnej bezpiecznej rozmowy </a:t>
            </a:r>
          </a:p>
        </p:txBody>
      </p:sp>
      <p:sp>
        <p:nvSpPr>
          <p:cNvPr id="30725" name="Symbol zastępczy numeru slajdu 2"/>
          <p:cNvSpPr>
            <a:spLocks noGrp="1"/>
          </p:cNvSpPr>
          <p:nvPr>
            <p:ph type="sldNum" sz="quarter" idx="12"/>
          </p:nvPr>
        </p:nvSpPr>
        <p:spPr/>
        <p:txBody>
          <a:bodyPr/>
          <a:lstStyle/>
          <a:p>
            <a:pPr>
              <a:defRPr/>
            </a:pPr>
            <a:fld id="{051A5B21-9DEF-46CE-9DF4-F9464138B2F5}" type="slidenum">
              <a:rPr lang="pl-PL" smtClean="0"/>
              <a:pPr>
                <a:defRPr/>
              </a:pPr>
              <a:t>19</a:t>
            </a:fld>
            <a:endParaRPr lang="pl-PL"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50825" y="1588"/>
            <a:ext cx="8788400" cy="6856412"/>
          </a:xfrm>
          <a:prstGeom prst="rect">
            <a:avLst/>
          </a:prstGeom>
          <a:noFill/>
          <a:ln w="9525">
            <a:noFill/>
            <a:miter lim="800000"/>
            <a:headEnd/>
            <a:tailEnd/>
          </a:ln>
        </p:spPr>
      </p:pic>
      <p:sp>
        <p:nvSpPr>
          <p:cNvPr id="3075" name="Rectangle 6"/>
          <p:cNvSpPr>
            <a:spLocks noGrp="1" noChangeArrowheads="1"/>
          </p:cNvSpPr>
          <p:nvPr>
            <p:ph type="title"/>
          </p:nvPr>
        </p:nvSpPr>
        <p:spPr>
          <a:xfrm>
            <a:off x="457200" y="1588"/>
            <a:ext cx="8229600" cy="1416050"/>
          </a:xfrm>
        </p:spPr>
        <p:txBody>
          <a:bodyPr/>
          <a:lstStyle/>
          <a:p>
            <a:pPr eaLnBrk="1" hangingPunct="1"/>
            <a:r>
              <a:rPr lang="pl-PL" sz="1800" b="1" smtClean="0"/>
              <a:t>                       </a:t>
            </a:r>
            <a:endParaRPr lang="pl-PL" sz="1400" smtClean="0"/>
          </a:p>
        </p:txBody>
      </p:sp>
      <p:sp>
        <p:nvSpPr>
          <p:cNvPr id="3076" name="Rectangle 7"/>
          <p:cNvSpPr>
            <a:spLocks noGrp="1" noChangeArrowheads="1"/>
          </p:cNvSpPr>
          <p:nvPr>
            <p:ph idx="1"/>
          </p:nvPr>
        </p:nvSpPr>
        <p:spPr>
          <a:xfrm>
            <a:off x="0" y="1125538"/>
            <a:ext cx="9144000" cy="5111750"/>
          </a:xfrm>
        </p:spPr>
        <p:txBody>
          <a:bodyPr/>
          <a:lstStyle/>
          <a:p>
            <a:pPr lvl="1" algn="just" eaLnBrk="1" hangingPunct="1">
              <a:buFontTx/>
              <a:buNone/>
            </a:pPr>
            <a:endParaRPr lang="pl-PL" sz="1600" b="1" smtClean="0">
              <a:sym typeface="Wingdings" pitchFamily="2" charset="2"/>
            </a:endParaRPr>
          </a:p>
          <a:p>
            <a:pPr lvl="1" eaLnBrk="1" hangingPunct="1">
              <a:buFontTx/>
              <a:buNone/>
            </a:pPr>
            <a:r>
              <a:rPr lang="pl-PL" sz="2000" b="1" smtClean="0"/>
              <a:t>Anna Kruczek – Prezes Śląskiego Forum Organizacji Pozarządowych  </a:t>
            </a:r>
            <a:br>
              <a:rPr lang="pl-PL" sz="2000" b="1" smtClean="0"/>
            </a:br>
            <a:r>
              <a:rPr lang="pl-PL" sz="2000" b="1" smtClean="0"/>
              <a:t>                        KAFOS w Katowicach</a:t>
            </a:r>
          </a:p>
          <a:p>
            <a:pPr lvl="1" eaLnBrk="1" hangingPunct="1">
              <a:buFontTx/>
              <a:buNone/>
            </a:pPr>
            <a:r>
              <a:rPr lang="pl-PL" sz="2000" b="1" smtClean="0"/>
              <a:t>Grażyna Kaczmarek – Dyrektor PCPR w Pleszewie</a:t>
            </a:r>
          </a:p>
          <a:p>
            <a:pPr lvl="1" eaLnBrk="1" hangingPunct="1">
              <a:buFontTx/>
              <a:buNone/>
            </a:pPr>
            <a:r>
              <a:rPr lang="pl-PL" sz="2000" b="1" smtClean="0"/>
              <a:t>Beata Karlińska – Dyrektor PCPR w Policach</a:t>
            </a:r>
          </a:p>
          <a:p>
            <a:pPr lvl="1" eaLnBrk="1" hangingPunct="1">
              <a:buFontTx/>
              <a:buNone/>
            </a:pPr>
            <a:r>
              <a:rPr lang="pl-PL" sz="2000" b="1" smtClean="0"/>
              <a:t>Iwona Płatek – Dyrektor Centrum Edukacji i Rehabilitacji przy    </a:t>
            </a:r>
            <a:br>
              <a:rPr lang="pl-PL" sz="2000" b="1" smtClean="0"/>
            </a:br>
            <a:r>
              <a:rPr lang="pl-PL" sz="2000" b="1" smtClean="0"/>
              <a:t>                       Zabrzańskim Towarzystwie Rodziców, Opiekunów</a:t>
            </a:r>
            <a:br>
              <a:rPr lang="pl-PL" sz="2000" b="1" smtClean="0"/>
            </a:br>
            <a:r>
              <a:rPr lang="pl-PL" sz="2000" b="1" smtClean="0"/>
              <a:t>                       i Przyjaciół Dzieci Specjalnej Troski</a:t>
            </a:r>
          </a:p>
          <a:p>
            <a:pPr lvl="1" eaLnBrk="1" hangingPunct="1">
              <a:buFontTx/>
              <a:buNone/>
            </a:pPr>
            <a:r>
              <a:rPr lang="pl-PL" sz="2000" b="1" smtClean="0"/>
              <a:t>Małgorzata Polak – Zastępca  Dyrektora MOPS w Bielsku – Białej</a:t>
            </a:r>
          </a:p>
          <a:p>
            <a:pPr lvl="1" eaLnBrk="1" hangingPunct="1">
              <a:buFontTx/>
              <a:buNone/>
            </a:pPr>
            <a:r>
              <a:rPr lang="pl-PL" sz="2000" b="1" smtClean="0"/>
              <a:t>Mirosław Sobkowiak – Dyrektor PCPR w Gostyniu   </a:t>
            </a:r>
          </a:p>
          <a:p>
            <a:pPr lvl="1" algn="just" eaLnBrk="1" hangingPunct="1">
              <a:buFontTx/>
              <a:buNone/>
            </a:pPr>
            <a:endParaRPr lang="pl-PL" sz="1600" b="1" smtClean="0"/>
          </a:p>
          <a:p>
            <a:pPr lvl="1" algn="ctr" eaLnBrk="1" hangingPunct="1">
              <a:buFontTx/>
              <a:buNone/>
            </a:pPr>
            <a:endParaRPr lang="pl-PL" sz="1600" b="1" smtClean="0"/>
          </a:p>
          <a:p>
            <a:pPr lvl="1" algn="ctr" eaLnBrk="1" hangingPunct="1">
              <a:buFontTx/>
              <a:buNone/>
            </a:pPr>
            <a:r>
              <a:rPr lang="pl-PL" sz="1600" b="1" smtClean="0"/>
              <a:t>w ramach projektu 1.18 „Tworzenie i rozwijanie standardów usług pomocy </a:t>
            </a:r>
            <a:br>
              <a:rPr lang="pl-PL" sz="1600" b="1" smtClean="0"/>
            </a:br>
            <a:r>
              <a:rPr lang="pl-PL" sz="1600" b="1" smtClean="0"/>
              <a:t>i integracji społecznej”</a:t>
            </a:r>
            <a:r>
              <a:rPr lang="pl-PL" sz="1600" smtClean="0"/>
              <a:t>, </a:t>
            </a:r>
            <a:r>
              <a:rPr lang="pl-PL" sz="1600" b="1" smtClean="0"/>
              <a:t>Zadanie 2 „Działania w zakresie wdrażania standardów pracy socjalnej oraz funkcjonowania instytucji pomocy </a:t>
            </a:r>
            <a:br>
              <a:rPr lang="pl-PL" sz="1600" b="1" smtClean="0"/>
            </a:br>
            <a:r>
              <a:rPr lang="pl-PL" sz="1600" b="1" smtClean="0"/>
              <a:t>i integracji społecznej”</a:t>
            </a:r>
          </a:p>
          <a:p>
            <a:pPr lvl="1" algn="ctr" eaLnBrk="1" hangingPunct="1">
              <a:buFontTx/>
              <a:buNone/>
            </a:pPr>
            <a:endParaRPr lang="pl-PL" sz="1800" i="1" smtClean="0"/>
          </a:p>
        </p:txBody>
      </p:sp>
      <p:sp>
        <p:nvSpPr>
          <p:cNvPr id="3077" name="Symbol zastępczy numeru slajdu 2"/>
          <p:cNvSpPr>
            <a:spLocks noGrp="1"/>
          </p:cNvSpPr>
          <p:nvPr>
            <p:ph type="sldNum" sz="quarter" idx="12"/>
          </p:nvPr>
        </p:nvSpPr>
        <p:spPr/>
        <p:txBody>
          <a:bodyPr/>
          <a:lstStyle/>
          <a:p>
            <a:pPr>
              <a:defRPr/>
            </a:pPr>
            <a:fld id="{CEA463DD-B9B4-44FC-9084-41FD570DA5F6}" type="slidenum">
              <a:rPr lang="pl-PL" smtClean="0"/>
              <a:pPr>
                <a:defRPr/>
              </a:pPr>
              <a:t>2</a:t>
            </a:fld>
            <a:endParaRPr lang="pl-PL" smtClean="0"/>
          </a:p>
        </p:txBody>
      </p:sp>
      <p:sp>
        <p:nvSpPr>
          <p:cNvPr id="6" name="Strzałka w prawo 5"/>
          <p:cNvSpPr/>
          <p:nvPr/>
        </p:nvSpPr>
        <p:spPr>
          <a:xfrm>
            <a:off x="250825" y="2205038"/>
            <a:ext cx="217488" cy="1444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7" name="Strzałka w prawo 6"/>
          <p:cNvSpPr/>
          <p:nvPr/>
        </p:nvSpPr>
        <p:spPr>
          <a:xfrm>
            <a:off x="250825" y="2997200"/>
            <a:ext cx="217488" cy="14446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8" name="Strzałka w prawo 7"/>
          <p:cNvSpPr/>
          <p:nvPr/>
        </p:nvSpPr>
        <p:spPr>
          <a:xfrm>
            <a:off x="250825" y="2636838"/>
            <a:ext cx="217488" cy="1444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9" name="Strzałka w prawo 8"/>
          <p:cNvSpPr/>
          <p:nvPr/>
        </p:nvSpPr>
        <p:spPr>
          <a:xfrm>
            <a:off x="250825" y="1557338"/>
            <a:ext cx="217488" cy="1428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0" name="Strzałka w prawo 9"/>
          <p:cNvSpPr/>
          <p:nvPr/>
        </p:nvSpPr>
        <p:spPr>
          <a:xfrm>
            <a:off x="250825" y="3933825"/>
            <a:ext cx="217488" cy="1428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1" name="Strzałka w prawo 10"/>
          <p:cNvSpPr/>
          <p:nvPr/>
        </p:nvSpPr>
        <p:spPr>
          <a:xfrm>
            <a:off x="250825" y="4292600"/>
            <a:ext cx="217488" cy="14446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084" name="pole tekstowe 11"/>
          <p:cNvSpPr txBox="1">
            <a:spLocks noChangeArrowheads="1"/>
          </p:cNvSpPr>
          <p:nvPr/>
        </p:nvSpPr>
        <p:spPr bwMode="auto">
          <a:xfrm>
            <a:off x="2484438" y="188913"/>
            <a:ext cx="6659562" cy="830262"/>
          </a:xfrm>
          <a:prstGeom prst="rect">
            <a:avLst/>
          </a:prstGeom>
          <a:noFill/>
          <a:ln w="9525">
            <a:noFill/>
            <a:miter lim="800000"/>
            <a:headEnd/>
            <a:tailEnd/>
          </a:ln>
        </p:spPr>
        <p:txBody>
          <a:bodyPr>
            <a:spAutoFit/>
          </a:bodyPr>
          <a:lstStyle/>
          <a:p>
            <a:pPr marL="358775" lvl="1" algn="ctr"/>
            <a:r>
              <a:rPr lang="pl-PL" sz="2400" b="1"/>
              <a:t>Standard opracowany przez Zespół Ekspertów ds. osób niepełnosprawnych: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21507" name="Rectangle 6"/>
          <p:cNvSpPr>
            <a:spLocks noGrp="1" noChangeArrowheads="1"/>
          </p:cNvSpPr>
          <p:nvPr>
            <p:ph type="title"/>
          </p:nvPr>
        </p:nvSpPr>
        <p:spPr>
          <a:xfrm>
            <a:off x="2124075" y="0"/>
            <a:ext cx="7019925" cy="1052513"/>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21508" name="Symbol zastępczy zawartości 4"/>
          <p:cNvSpPr>
            <a:spLocks noGrp="1"/>
          </p:cNvSpPr>
          <p:nvPr>
            <p:ph idx="1"/>
          </p:nvPr>
        </p:nvSpPr>
        <p:spPr>
          <a:xfrm>
            <a:off x="250825" y="1196975"/>
            <a:ext cx="8893175" cy="4525963"/>
          </a:xfrm>
        </p:spPr>
        <p:txBody>
          <a:bodyPr/>
          <a:lstStyle/>
          <a:p>
            <a:pPr>
              <a:buFontTx/>
              <a:buNone/>
            </a:pPr>
            <a:r>
              <a:rPr lang="pl-PL" sz="2000" b="1" smtClean="0"/>
              <a:t>Budowanie relacji - wskazówki cd.:</a:t>
            </a:r>
          </a:p>
          <a:p>
            <a:pPr>
              <a:buFontTx/>
              <a:buNone/>
            </a:pPr>
            <a:endParaRPr lang="pl-PL" sz="2000" b="1" smtClean="0"/>
          </a:p>
          <a:p>
            <a:pPr>
              <a:buFontTx/>
              <a:buNone/>
            </a:pPr>
            <a:r>
              <a:rPr lang="pl-PL" sz="2000" b="1" smtClean="0"/>
              <a:t>Pracownik socjalny </a:t>
            </a:r>
          </a:p>
          <a:p>
            <a:pPr>
              <a:buFontTx/>
              <a:buChar char="-"/>
            </a:pPr>
            <a:r>
              <a:rPr lang="pl-PL" sz="2000" b="1" smtClean="0"/>
              <a:t>prowadzić rozmowę w sposób naturalny mimo „innego” wyglądu klienta lub jego specyficznych zachowań,</a:t>
            </a:r>
          </a:p>
          <a:p>
            <a:pPr>
              <a:buFontTx/>
              <a:buChar char="-"/>
            </a:pPr>
            <a:r>
              <a:rPr lang="pl-PL" sz="2000" b="1" smtClean="0"/>
              <a:t>prowadzić rozmowę prostym, zrozumiałym dla klienta językiem</a:t>
            </a:r>
          </a:p>
          <a:p>
            <a:r>
              <a:rPr lang="pl-PL" sz="2000" b="1" smtClean="0"/>
              <a:t>stosowanie takie określenia jak „chcę, aby pan…” „pozostaje panu podjęcie decyzji”, „mam taką propozycję”, „czy pani się zgadza”, „będę panią wspierać”, „jak pani ocenia tę sytuację”. Komunikaty takie podkreślają szacunek do klienta, dają mu poczucie aktywnego uczestnictwa w procesie pomocy, budują autorytet pracownika socjalnego.</a:t>
            </a:r>
          </a:p>
          <a:p>
            <a:pPr>
              <a:buFontTx/>
              <a:buChar char="-"/>
            </a:pPr>
            <a:endParaRPr lang="pl-PL" sz="2000" b="1" smtClean="0"/>
          </a:p>
        </p:txBody>
      </p:sp>
      <p:sp>
        <p:nvSpPr>
          <p:cNvPr id="30725" name="Symbol zastępczy numeru slajdu 2"/>
          <p:cNvSpPr>
            <a:spLocks noGrp="1"/>
          </p:cNvSpPr>
          <p:nvPr>
            <p:ph type="sldNum" sz="quarter" idx="12"/>
          </p:nvPr>
        </p:nvSpPr>
        <p:spPr/>
        <p:txBody>
          <a:bodyPr/>
          <a:lstStyle/>
          <a:p>
            <a:pPr>
              <a:defRPr/>
            </a:pPr>
            <a:fld id="{1C0FF3D7-2BFC-4CAD-9C3D-0555D45AD26E}" type="slidenum">
              <a:rPr lang="pl-PL" smtClean="0"/>
              <a:pPr>
                <a:defRPr/>
              </a:pPr>
              <a:t>20</a:t>
            </a:fld>
            <a:endParaRPr lang="pl-PL"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22531" name="Rectangle 6"/>
          <p:cNvSpPr>
            <a:spLocks noGrp="1" noChangeArrowheads="1"/>
          </p:cNvSpPr>
          <p:nvPr>
            <p:ph type="title"/>
          </p:nvPr>
        </p:nvSpPr>
        <p:spPr>
          <a:xfrm>
            <a:off x="2124075" y="0"/>
            <a:ext cx="7019925" cy="1052513"/>
          </a:xfrm>
        </p:spPr>
        <p:txBody>
          <a:bodyPr/>
          <a:lstStyle/>
          <a:p>
            <a:pPr eaLnBrk="1" hangingPunct="1"/>
            <a:r>
              <a:rPr lang="pl-PL" sz="1800" b="1" smtClean="0"/>
              <a:t>Elementy standardu pracy socjalnej metodą indywidualnego przypadku na przykładzie pracy z osobami chorymi psychicznie i ich rodzinami</a:t>
            </a:r>
          </a:p>
        </p:txBody>
      </p:sp>
      <p:sp>
        <p:nvSpPr>
          <p:cNvPr id="22532" name="Symbol zastępczy zawartości 4"/>
          <p:cNvSpPr>
            <a:spLocks noGrp="1"/>
          </p:cNvSpPr>
          <p:nvPr>
            <p:ph idx="1"/>
          </p:nvPr>
        </p:nvSpPr>
        <p:spPr>
          <a:xfrm>
            <a:off x="250825" y="1196975"/>
            <a:ext cx="8893175" cy="4525963"/>
          </a:xfrm>
        </p:spPr>
        <p:txBody>
          <a:bodyPr/>
          <a:lstStyle/>
          <a:p>
            <a:pPr>
              <a:buFontTx/>
              <a:buNone/>
            </a:pPr>
            <a:r>
              <a:rPr lang="pl-PL" sz="2000" b="1" smtClean="0"/>
              <a:t>Budowanie relacji - wskazówki cd.:</a:t>
            </a:r>
          </a:p>
          <a:p>
            <a:pPr>
              <a:buFontTx/>
              <a:buNone/>
            </a:pPr>
            <a:endParaRPr lang="pl-PL" sz="2000" b="1" smtClean="0"/>
          </a:p>
          <a:p>
            <a:pPr>
              <a:buFontTx/>
              <a:buNone/>
            </a:pPr>
            <a:r>
              <a:rPr lang="pl-PL" sz="2000" b="1" smtClean="0"/>
              <a:t>Pracownik socjalny </a:t>
            </a:r>
          </a:p>
          <a:p>
            <a:r>
              <a:rPr lang="pl-PL" sz="2000" b="1" smtClean="0"/>
              <a:t>unika komunikatów oceniających, wartościujących klienta, </a:t>
            </a:r>
            <a:br>
              <a:rPr lang="pl-PL" sz="2000" b="1" smtClean="0"/>
            </a:br>
            <a:r>
              <a:rPr lang="pl-PL" sz="2000" b="1" smtClean="0"/>
              <a:t>gdyż jego zachowania wynikają pośrednio lub bezpośrednio </a:t>
            </a:r>
            <a:br>
              <a:rPr lang="pl-PL" sz="2000" b="1" smtClean="0"/>
            </a:br>
            <a:r>
              <a:rPr lang="pl-PL" sz="2000" b="1" smtClean="0"/>
              <a:t>z niepełnosprawności,</a:t>
            </a:r>
          </a:p>
          <a:p>
            <a:r>
              <a:rPr lang="pl-PL" sz="2000" b="1" smtClean="0"/>
              <a:t>wyjaśnia cierpliwie rolę pracownika socjalnego, jego kompetencje i procedury obowiązujące w pomocy społecznej.</a:t>
            </a:r>
          </a:p>
          <a:p>
            <a:pPr>
              <a:buFontTx/>
              <a:buChar char="-"/>
            </a:pPr>
            <a:endParaRPr lang="pl-PL" sz="2000" b="1" smtClean="0"/>
          </a:p>
        </p:txBody>
      </p:sp>
      <p:sp>
        <p:nvSpPr>
          <p:cNvPr id="30725" name="Symbol zastępczy numeru slajdu 2"/>
          <p:cNvSpPr>
            <a:spLocks noGrp="1"/>
          </p:cNvSpPr>
          <p:nvPr>
            <p:ph type="sldNum" sz="quarter" idx="12"/>
          </p:nvPr>
        </p:nvSpPr>
        <p:spPr/>
        <p:txBody>
          <a:bodyPr/>
          <a:lstStyle/>
          <a:p>
            <a:pPr>
              <a:defRPr/>
            </a:pPr>
            <a:fld id="{A361AB6C-49F9-4F5D-BFDA-09E0C46ADC73}" type="slidenum">
              <a:rPr lang="pl-PL" smtClean="0"/>
              <a:pPr>
                <a:defRPr/>
              </a:pPr>
              <a:t>21</a:t>
            </a:fld>
            <a:endParaRPr lang="pl-PL"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17463" y="0"/>
            <a:ext cx="9144000" cy="6856413"/>
          </a:xfrm>
          <a:prstGeom prst="rect">
            <a:avLst/>
          </a:prstGeom>
          <a:noFill/>
          <a:ln w="9525">
            <a:noFill/>
            <a:miter lim="800000"/>
            <a:headEnd/>
            <a:tailEnd/>
          </a:ln>
        </p:spPr>
      </p:pic>
      <p:sp>
        <p:nvSpPr>
          <p:cNvPr id="23555" name="Rectangle 6"/>
          <p:cNvSpPr>
            <a:spLocks noGrp="1" noChangeArrowheads="1"/>
          </p:cNvSpPr>
          <p:nvPr>
            <p:ph type="title"/>
          </p:nvPr>
        </p:nvSpPr>
        <p:spPr>
          <a:xfrm>
            <a:off x="2124075" y="0"/>
            <a:ext cx="6562725" cy="1125538"/>
          </a:xfrm>
        </p:spPr>
        <p:txBody>
          <a:bodyPr/>
          <a:lstStyle/>
          <a:p>
            <a:pPr eaLnBrk="1" hangingPunct="1"/>
            <a:r>
              <a:rPr lang="pl-PL" sz="1400" b="1" smtClean="0"/>
              <a:t>Elementy standardu pracy socjalnej metodą indywidualnego przypadku na przykładzie pracy z osobami chorymi psychicznie i ich rodzinami</a:t>
            </a:r>
          </a:p>
        </p:txBody>
      </p:sp>
      <p:sp>
        <p:nvSpPr>
          <p:cNvPr id="23556" name="Symbol zastępczy zawartości 4"/>
          <p:cNvSpPr>
            <a:spLocks noGrp="1"/>
          </p:cNvSpPr>
          <p:nvPr>
            <p:ph idx="1"/>
          </p:nvPr>
        </p:nvSpPr>
        <p:spPr>
          <a:xfrm>
            <a:off x="457200" y="1196975"/>
            <a:ext cx="8229600" cy="4929188"/>
          </a:xfrm>
        </p:spPr>
        <p:txBody>
          <a:bodyPr/>
          <a:lstStyle/>
          <a:p>
            <a:pPr lvl="1" eaLnBrk="1" hangingPunct="1">
              <a:buFontTx/>
              <a:buNone/>
            </a:pPr>
            <a:r>
              <a:rPr lang="pl-PL" sz="2000" b="1" smtClean="0"/>
              <a:t>Sposoby motywowania</a:t>
            </a:r>
            <a:r>
              <a:rPr lang="pl-PL" sz="2000" smtClean="0"/>
              <a:t> osób z niepełnosprawnością:</a:t>
            </a:r>
          </a:p>
          <a:p>
            <a:r>
              <a:rPr lang="pl-PL" sz="2000" b="1" smtClean="0"/>
              <a:t>Podkreślanie osiąganych efektów</a:t>
            </a:r>
            <a:r>
              <a:rPr lang="pl-PL" sz="2000" smtClean="0"/>
              <a:t>, których klient nie dostrzega, np. widzę, że dzięki lekom, które Pan systematycznie bierze, lepiej  radzi Pan sobie w kontaktach z rodziną; </a:t>
            </a:r>
          </a:p>
          <a:p>
            <a:r>
              <a:rPr lang="pl-PL" sz="2000" b="1" smtClean="0"/>
              <a:t>Bazowanie na tzw. „dobrych przykładach</a:t>
            </a:r>
            <a:r>
              <a:rPr lang="pl-PL" sz="2000" smtClean="0"/>
              <a:t>”. Podawanie przykładu osób z niepełnosprawnością, które osiągnęły zamierzone cele, których stan zdrowia uległ poprawie.</a:t>
            </a:r>
          </a:p>
          <a:p>
            <a:r>
              <a:rPr lang="pl-PL" sz="2000" b="1" smtClean="0"/>
              <a:t>Minimalizowanie ograniczeń klienta</a:t>
            </a:r>
            <a:r>
              <a:rPr lang="pl-PL" sz="2000" smtClean="0"/>
              <a:t> np. aktualnie samodzielnie boi się Pani wyjść poza dom, ale to nie znaczy, że po ukończeniu terapii, nie będzie Pani samodzielnie wykonywała zakupów w osiedlowym sklepie,</a:t>
            </a:r>
          </a:p>
        </p:txBody>
      </p:sp>
      <p:sp>
        <p:nvSpPr>
          <p:cNvPr id="13317" name="Symbol zastępczy numeru slajdu 2"/>
          <p:cNvSpPr>
            <a:spLocks noGrp="1"/>
          </p:cNvSpPr>
          <p:nvPr>
            <p:ph type="sldNum" sz="quarter" idx="12"/>
          </p:nvPr>
        </p:nvSpPr>
        <p:spPr/>
        <p:txBody>
          <a:bodyPr/>
          <a:lstStyle/>
          <a:p>
            <a:pPr>
              <a:defRPr/>
            </a:pPr>
            <a:fld id="{ADE7B86E-3999-4738-A90D-C9DDDAFE51A5}" type="slidenum">
              <a:rPr lang="pl-PL" smtClean="0"/>
              <a:pPr>
                <a:defRPr/>
              </a:pPr>
              <a:t>22</a:t>
            </a:fld>
            <a:endParaRPr lang="pl-PL"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17463" y="0"/>
            <a:ext cx="9144000" cy="6856413"/>
          </a:xfrm>
          <a:prstGeom prst="rect">
            <a:avLst/>
          </a:prstGeom>
          <a:noFill/>
          <a:ln w="9525">
            <a:noFill/>
            <a:miter lim="800000"/>
            <a:headEnd/>
            <a:tailEnd/>
          </a:ln>
        </p:spPr>
      </p:pic>
      <p:sp>
        <p:nvSpPr>
          <p:cNvPr id="24579" name="Rectangle 6"/>
          <p:cNvSpPr>
            <a:spLocks noGrp="1" noChangeArrowheads="1"/>
          </p:cNvSpPr>
          <p:nvPr>
            <p:ph type="title"/>
          </p:nvPr>
        </p:nvSpPr>
        <p:spPr>
          <a:xfrm>
            <a:off x="2124075" y="0"/>
            <a:ext cx="6562725" cy="1125538"/>
          </a:xfrm>
        </p:spPr>
        <p:txBody>
          <a:bodyPr/>
          <a:lstStyle/>
          <a:p>
            <a:pPr eaLnBrk="1" hangingPunct="1"/>
            <a:r>
              <a:rPr lang="pl-PL" sz="1400" b="1" smtClean="0"/>
              <a:t>Elementy standardu pracy socjalnej metodą indywidualnego przypadku na przykładzie pracy z osobami chorymi psychicznie i ich rodzinami</a:t>
            </a:r>
          </a:p>
        </p:txBody>
      </p:sp>
      <p:sp>
        <p:nvSpPr>
          <p:cNvPr id="24580" name="Symbol zastępczy zawartości 4"/>
          <p:cNvSpPr>
            <a:spLocks noGrp="1"/>
          </p:cNvSpPr>
          <p:nvPr>
            <p:ph idx="1"/>
          </p:nvPr>
        </p:nvSpPr>
        <p:spPr>
          <a:xfrm>
            <a:off x="457200" y="1196975"/>
            <a:ext cx="8229600" cy="4929188"/>
          </a:xfrm>
        </p:spPr>
        <p:txBody>
          <a:bodyPr/>
          <a:lstStyle/>
          <a:p>
            <a:pPr lvl="1" eaLnBrk="1" hangingPunct="1">
              <a:buFontTx/>
              <a:buNone/>
            </a:pPr>
            <a:r>
              <a:rPr lang="pl-PL" sz="2000" b="1" smtClean="0"/>
              <a:t>Sposoby motywowania</a:t>
            </a:r>
            <a:r>
              <a:rPr lang="pl-PL" sz="2000" smtClean="0"/>
              <a:t> osób z niepełnosprawnością:</a:t>
            </a:r>
          </a:p>
          <a:p>
            <a:r>
              <a:rPr lang="pl-PL" sz="2000" b="1" smtClean="0"/>
              <a:t>Podkreślanie cech i zachowań klienta</a:t>
            </a:r>
            <a:r>
              <a:rPr lang="pl-PL" sz="2000" smtClean="0"/>
              <a:t>, których klient nie dostrzega albo nie zdaje sobie z nich sprawy np. jest Pan dobrym ojcem, ma Pan świetny kontakt z dziećmi, zawsze pomaga im Pan dobrą radą i cierpliwie wysłuchuje ich problemów; świetnie Pan sobie radzi przy obsłudze komputera, dzięki Panu inne osoby rozwiązały swoje problemy przy obsłudze sprzętu. </a:t>
            </a:r>
          </a:p>
          <a:p>
            <a:r>
              <a:rPr lang="pl-PL" sz="2000" b="1" smtClean="0"/>
              <a:t>Wskazywanie mocnych stron klienta</a:t>
            </a:r>
            <a:r>
              <a:rPr lang="pl-PL" sz="2000" smtClean="0"/>
              <a:t> i ich wykorzystanie w dalszych działaniach pomocowych przy aktywnym zaangażowaniu klienta.</a:t>
            </a:r>
          </a:p>
          <a:p>
            <a:r>
              <a:rPr lang="pl-PL" sz="2000" b="1" smtClean="0"/>
              <a:t>Wspieranie klienta przy samodzielnym formułowaniu jego oczekiwań i zamierzeń.</a:t>
            </a:r>
          </a:p>
          <a:p>
            <a:pPr>
              <a:buFontTx/>
              <a:buNone/>
            </a:pPr>
            <a:endParaRPr lang="pl-PL" sz="2000" b="1" smtClean="0"/>
          </a:p>
          <a:p>
            <a:pPr algn="just" eaLnBrk="1" hangingPunct="1"/>
            <a:endParaRPr lang="pl-PL" sz="1200" smtClean="0"/>
          </a:p>
        </p:txBody>
      </p:sp>
      <p:sp>
        <p:nvSpPr>
          <p:cNvPr id="13317" name="Symbol zastępczy numeru slajdu 2"/>
          <p:cNvSpPr>
            <a:spLocks noGrp="1"/>
          </p:cNvSpPr>
          <p:nvPr>
            <p:ph type="sldNum" sz="quarter" idx="12"/>
          </p:nvPr>
        </p:nvSpPr>
        <p:spPr/>
        <p:txBody>
          <a:bodyPr/>
          <a:lstStyle/>
          <a:p>
            <a:pPr>
              <a:defRPr/>
            </a:pPr>
            <a:fld id="{F26FABD4-6382-4A61-9192-10446EBD1316}" type="slidenum">
              <a:rPr lang="pl-PL" smtClean="0"/>
              <a:pPr>
                <a:defRPr/>
              </a:pPr>
              <a:t>23</a:t>
            </a:fld>
            <a:endParaRPr lang="pl-PL"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17463" y="0"/>
            <a:ext cx="9144000" cy="6856413"/>
          </a:xfrm>
          <a:prstGeom prst="rect">
            <a:avLst/>
          </a:prstGeom>
          <a:noFill/>
          <a:ln w="9525">
            <a:noFill/>
            <a:miter lim="800000"/>
            <a:headEnd/>
            <a:tailEnd/>
          </a:ln>
        </p:spPr>
      </p:pic>
      <p:sp>
        <p:nvSpPr>
          <p:cNvPr id="25603" name="Rectangle 6"/>
          <p:cNvSpPr>
            <a:spLocks noGrp="1" noChangeArrowheads="1"/>
          </p:cNvSpPr>
          <p:nvPr>
            <p:ph type="title"/>
          </p:nvPr>
        </p:nvSpPr>
        <p:spPr>
          <a:xfrm>
            <a:off x="2124075" y="0"/>
            <a:ext cx="6562725" cy="1125538"/>
          </a:xfrm>
        </p:spPr>
        <p:txBody>
          <a:bodyPr/>
          <a:lstStyle/>
          <a:p>
            <a:pPr eaLnBrk="1" hangingPunct="1"/>
            <a:r>
              <a:rPr lang="pl-PL" sz="1400" b="1" smtClean="0"/>
              <a:t>Elementy standardu pracy socjalnej metodą indywidualnego przypadku na przykładzie pracy z osobami chorymi psychicznie i ich rodzinami</a:t>
            </a:r>
          </a:p>
        </p:txBody>
      </p:sp>
      <p:sp>
        <p:nvSpPr>
          <p:cNvPr id="25604" name="Symbol zastępczy zawartości 4"/>
          <p:cNvSpPr>
            <a:spLocks noGrp="1"/>
          </p:cNvSpPr>
          <p:nvPr>
            <p:ph idx="1"/>
          </p:nvPr>
        </p:nvSpPr>
        <p:spPr>
          <a:xfrm>
            <a:off x="457200" y="1196975"/>
            <a:ext cx="8229600" cy="4929188"/>
          </a:xfrm>
        </p:spPr>
        <p:txBody>
          <a:bodyPr/>
          <a:lstStyle/>
          <a:p>
            <a:pPr>
              <a:buFontTx/>
              <a:buNone/>
            </a:pPr>
            <a:endParaRPr lang="pl-PL" sz="2000" b="1" smtClean="0"/>
          </a:p>
          <a:p>
            <a:pPr>
              <a:buFontTx/>
              <a:buNone/>
            </a:pPr>
            <a:r>
              <a:rPr lang="pl-PL" sz="2400" b="1" smtClean="0"/>
              <a:t>Towarzyszenie </a:t>
            </a:r>
            <a:r>
              <a:rPr lang="pl-PL" sz="2400" smtClean="0"/>
              <a:t>osobie z niepełnosprawnością w ramach pracy socjalnej ma miejsce wtedy, gdy pracownik socjalny i klient znajdują się poza siedzibą pracownika socjalnego i miejscem zamieszkania klienta. Towarzyszenie będzie miało miejsce np. przy załatwianiu spraw urzędowych czy przy odnawianiu zerwanych kontaktów z rodziną. </a:t>
            </a:r>
          </a:p>
          <a:p>
            <a:pPr algn="just" eaLnBrk="1" hangingPunct="1"/>
            <a:endParaRPr lang="pl-PL" sz="1200" smtClean="0"/>
          </a:p>
        </p:txBody>
      </p:sp>
      <p:sp>
        <p:nvSpPr>
          <p:cNvPr id="13317" name="Symbol zastępczy numeru slajdu 2"/>
          <p:cNvSpPr>
            <a:spLocks noGrp="1"/>
          </p:cNvSpPr>
          <p:nvPr>
            <p:ph type="sldNum" sz="quarter" idx="12"/>
          </p:nvPr>
        </p:nvSpPr>
        <p:spPr/>
        <p:txBody>
          <a:bodyPr/>
          <a:lstStyle/>
          <a:p>
            <a:pPr>
              <a:defRPr/>
            </a:pPr>
            <a:fld id="{4D09F33B-D86F-4DE3-B258-00719DC3D998}" type="slidenum">
              <a:rPr lang="pl-PL" smtClean="0"/>
              <a:pPr>
                <a:defRPr/>
              </a:pPr>
              <a:t>24</a:t>
            </a:fld>
            <a:endParaRPr lang="pl-PL"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26627" name="Rectangle 6"/>
          <p:cNvSpPr>
            <a:spLocks noGrp="1" noChangeArrowheads="1"/>
          </p:cNvSpPr>
          <p:nvPr>
            <p:ph type="title"/>
          </p:nvPr>
        </p:nvSpPr>
        <p:spPr>
          <a:xfrm>
            <a:off x="2627313" y="188913"/>
            <a:ext cx="5988050" cy="719137"/>
          </a:xfrm>
        </p:spPr>
        <p:txBody>
          <a:bodyPr/>
          <a:lstStyle/>
          <a:p>
            <a:pPr eaLnBrk="1" hangingPunct="1"/>
            <a:r>
              <a:rPr lang="pl-PL" sz="1400" b="1" smtClean="0"/>
              <a:t>Elementy standardu pracy socjalnej metodą indywidualnego przypadku na przykładzie pracy z osobami chorymi psychicznie</a:t>
            </a:r>
            <a:br>
              <a:rPr lang="pl-PL" sz="1400" b="1" smtClean="0"/>
            </a:br>
            <a:r>
              <a:rPr lang="pl-PL" sz="1400" b="1" smtClean="0"/>
              <a:t> i ich rodzinami</a:t>
            </a:r>
            <a:br>
              <a:rPr lang="pl-PL" sz="1400" b="1" smtClean="0"/>
            </a:br>
            <a:endParaRPr lang="pl-PL" sz="1400" b="1" smtClean="0"/>
          </a:p>
        </p:txBody>
      </p:sp>
      <p:sp>
        <p:nvSpPr>
          <p:cNvPr id="14340" name="Symbol zastępczy zawartości 4"/>
          <p:cNvSpPr>
            <a:spLocks noGrp="1"/>
          </p:cNvSpPr>
          <p:nvPr>
            <p:ph idx="1"/>
          </p:nvPr>
        </p:nvSpPr>
        <p:spPr>
          <a:xfrm>
            <a:off x="179388" y="1196975"/>
            <a:ext cx="8785225" cy="4929188"/>
          </a:xfrm>
        </p:spPr>
        <p:txBody>
          <a:bodyPr/>
          <a:lstStyle/>
          <a:p>
            <a:pPr marL="252000" indent="0" algn="just" eaLnBrk="1" hangingPunct="1">
              <a:spcBef>
                <a:spcPts val="0"/>
              </a:spcBef>
              <a:buFontTx/>
              <a:buNone/>
              <a:defRPr/>
            </a:pPr>
            <a:r>
              <a:rPr lang="pl-PL" sz="1800" b="1" i="1" dirty="0" smtClean="0"/>
              <a:t>Diagnoza: </a:t>
            </a:r>
          </a:p>
          <a:p>
            <a:pPr marL="252000" indent="0" algn="just" eaLnBrk="1" hangingPunct="1">
              <a:spcBef>
                <a:spcPts val="0"/>
              </a:spcBef>
              <a:buFontTx/>
              <a:buAutoNum type="arabicPeriod"/>
              <a:defRPr/>
            </a:pPr>
            <a:r>
              <a:rPr lang="pl-PL" sz="1800" b="1" i="1" dirty="0" smtClean="0"/>
              <a:t>Sytuacja zdrowotna,</a:t>
            </a:r>
          </a:p>
          <a:p>
            <a:pPr marL="252000" indent="0" algn="just" eaLnBrk="1" hangingPunct="1">
              <a:spcBef>
                <a:spcPts val="0"/>
              </a:spcBef>
              <a:buFontTx/>
              <a:buAutoNum type="arabicPeriod"/>
              <a:defRPr/>
            </a:pPr>
            <a:r>
              <a:rPr lang="pl-PL" sz="1800" b="1" i="1" dirty="0" smtClean="0"/>
              <a:t>Kompetencje, możliwości osoby z niepełnosprawnością,</a:t>
            </a:r>
          </a:p>
          <a:p>
            <a:pPr marL="252000" indent="0" algn="just" eaLnBrk="1" hangingPunct="1">
              <a:spcBef>
                <a:spcPts val="0"/>
              </a:spcBef>
              <a:buFontTx/>
              <a:buAutoNum type="arabicPeriod"/>
              <a:defRPr/>
            </a:pPr>
            <a:r>
              <a:rPr lang="pl-PL" sz="1800" b="1" i="1" dirty="0" smtClean="0"/>
              <a:t>Funkcjonowanie społeczne (sytuacja rodzinna, środowisko zamieszkania, organizacje i grupy samopomocowe, praca, edukacja, uczestnictwo w życiu społecznym i kulturalnym).</a:t>
            </a:r>
          </a:p>
          <a:p>
            <a:pPr marL="252000" indent="0" algn="just" eaLnBrk="1" hangingPunct="1">
              <a:spcBef>
                <a:spcPts val="0"/>
              </a:spcBef>
              <a:buFontTx/>
              <a:buNone/>
              <a:defRPr/>
            </a:pPr>
            <a:r>
              <a:rPr lang="pl-PL" sz="1800" b="1" i="1" dirty="0" smtClean="0"/>
              <a:t>4. Funkcjonowanie psychologiczne (kondycja psychiczna klienta, gotowość do zmiany sytuacji – motywacja).</a:t>
            </a:r>
          </a:p>
          <a:p>
            <a:pPr marL="252000" indent="0" algn="just" eaLnBrk="1" hangingPunct="1">
              <a:spcBef>
                <a:spcPts val="0"/>
              </a:spcBef>
              <a:buFontTx/>
              <a:buAutoNum type="arabicPeriod"/>
              <a:defRPr/>
            </a:pPr>
            <a:endParaRPr lang="pl-PL" sz="1800" b="1" i="1" dirty="0" smtClean="0"/>
          </a:p>
          <a:p>
            <a:pPr marL="252000" indent="0" eaLnBrk="1" hangingPunct="1">
              <a:spcBef>
                <a:spcPts val="0"/>
              </a:spcBef>
              <a:buFontTx/>
              <a:buNone/>
              <a:defRPr/>
            </a:pPr>
            <a:r>
              <a:rPr lang="pl-PL" sz="1800" b="1" dirty="0" smtClean="0"/>
              <a:t>Celem głównym diagnozy będzie określenie poziomu rozbieżności pomiędzy aktualnym funkcjonowaniem osoby z niepełnosprawnością, a tym jak powinna i mogłaby ona funkcjonować</a:t>
            </a:r>
            <a:r>
              <a:rPr lang="pl-PL" sz="1800" dirty="0" smtClean="0"/>
              <a:t>.</a:t>
            </a:r>
          </a:p>
          <a:p>
            <a:pPr marL="252000" indent="0" eaLnBrk="1" hangingPunct="1">
              <a:spcBef>
                <a:spcPts val="0"/>
              </a:spcBef>
              <a:buFontTx/>
              <a:buNone/>
              <a:defRPr/>
            </a:pPr>
            <a:endParaRPr lang="pl-PL" sz="1800" b="1" dirty="0" smtClean="0"/>
          </a:p>
          <a:p>
            <a:pPr marL="252000" indent="0" eaLnBrk="1" hangingPunct="1">
              <a:spcBef>
                <a:spcPts val="0"/>
              </a:spcBef>
              <a:buFontTx/>
              <a:buNone/>
              <a:defRPr/>
            </a:pPr>
            <a:r>
              <a:rPr lang="pl-PL" sz="1800" b="1" dirty="0" smtClean="0"/>
              <a:t>Przy diagnozie sytuacji klienta z niepełnosprawnością należy dobrze ocenić nie tylko sytuację klienta, ale także należy zwrócić uwagę, jak funkcjonuje </a:t>
            </a:r>
            <a:r>
              <a:rPr lang="pl-PL" sz="1800" b="1" u="sng" dirty="0" smtClean="0"/>
              <a:t>rodzina i poszczególni jej członkowie.</a:t>
            </a:r>
          </a:p>
          <a:p>
            <a:pPr marL="609600" indent="-609600" eaLnBrk="1" hangingPunct="1">
              <a:buFontTx/>
              <a:buNone/>
              <a:defRPr/>
            </a:pPr>
            <a:endParaRPr lang="pl-PL" sz="1400" b="1" u="sng" dirty="0" smtClean="0"/>
          </a:p>
          <a:p>
            <a:pPr marL="609600" indent="-609600" eaLnBrk="1" hangingPunct="1">
              <a:buFontTx/>
              <a:buNone/>
              <a:defRPr/>
            </a:pPr>
            <a:endParaRPr lang="pl-PL" sz="1400" u="sng" dirty="0" smtClean="0"/>
          </a:p>
          <a:p>
            <a:pPr marL="609600" indent="-609600" algn="just" eaLnBrk="1" hangingPunct="1">
              <a:defRPr/>
            </a:pPr>
            <a:endParaRPr lang="pl-PL" sz="1400" dirty="0" smtClean="0"/>
          </a:p>
        </p:txBody>
      </p:sp>
      <p:sp>
        <p:nvSpPr>
          <p:cNvPr id="14341" name="Symbol zastępczy numeru slajdu 2"/>
          <p:cNvSpPr>
            <a:spLocks noGrp="1"/>
          </p:cNvSpPr>
          <p:nvPr>
            <p:ph type="sldNum" sz="quarter" idx="12"/>
          </p:nvPr>
        </p:nvSpPr>
        <p:spPr/>
        <p:txBody>
          <a:bodyPr/>
          <a:lstStyle/>
          <a:p>
            <a:pPr>
              <a:defRPr/>
            </a:pPr>
            <a:fld id="{CBB212CB-A29A-4092-90BD-744D7A1BA494}" type="slidenum">
              <a:rPr lang="pl-PL" smtClean="0"/>
              <a:pPr>
                <a:defRPr/>
              </a:pPr>
              <a:t>25</a:t>
            </a:fld>
            <a:endParaRPr lang="pl-PL"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27651" name="Rectangle 6"/>
          <p:cNvSpPr>
            <a:spLocks noGrp="1" noChangeArrowheads="1"/>
          </p:cNvSpPr>
          <p:nvPr>
            <p:ph type="title"/>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a:t>
            </a:r>
            <a:br>
              <a:rPr lang="pl-PL" sz="1600" b="1" smtClean="0"/>
            </a:br>
            <a:r>
              <a:rPr lang="pl-PL" sz="1600" b="1" smtClean="0"/>
              <a:t> i ich rodzinami</a:t>
            </a:r>
          </a:p>
        </p:txBody>
      </p:sp>
      <p:sp>
        <p:nvSpPr>
          <p:cNvPr id="27652" name="Symbol zastępczy zawartości 4"/>
          <p:cNvSpPr>
            <a:spLocks noGrp="1"/>
          </p:cNvSpPr>
          <p:nvPr>
            <p:ph idx="1"/>
          </p:nvPr>
        </p:nvSpPr>
        <p:spPr>
          <a:xfrm>
            <a:off x="179388" y="1125538"/>
            <a:ext cx="8964612" cy="5000625"/>
          </a:xfrm>
        </p:spPr>
        <p:txBody>
          <a:bodyPr/>
          <a:lstStyle/>
          <a:p>
            <a:pPr algn="just" eaLnBrk="1" hangingPunct="1">
              <a:buFontTx/>
              <a:buNone/>
            </a:pPr>
            <a:r>
              <a:rPr lang="pl-PL" sz="2000" smtClean="0">
                <a:latin typeface="Bookman Old Style" pitchFamily="18" charset="0"/>
              </a:rPr>
              <a:t> </a:t>
            </a:r>
            <a:r>
              <a:rPr lang="pl-PL" sz="2000" b="1" smtClean="0"/>
              <a:t>Diagnoza – cd.</a:t>
            </a:r>
          </a:p>
          <a:p>
            <a:pPr algn="just" eaLnBrk="1" hangingPunct="1">
              <a:buFontTx/>
              <a:buNone/>
            </a:pPr>
            <a:endParaRPr lang="pl-PL" sz="2000" b="1" smtClean="0"/>
          </a:p>
          <a:p>
            <a:pPr>
              <a:buFontTx/>
              <a:buNone/>
            </a:pPr>
            <a:r>
              <a:rPr lang="pl-PL" sz="2000" b="1" smtClean="0"/>
              <a:t>Przy ocenie sytuacji klienta chorego psychicznie należy zwrócić szczególną uwagę na następujące okoliczności:</a:t>
            </a:r>
          </a:p>
          <a:p>
            <a:r>
              <a:rPr lang="pl-PL" sz="2000" b="1" smtClean="0"/>
              <a:t> kiedy  powstała niepełnosprawność spowodowana chorobą psychiczną,  czy ustalono jej przyczynę, </a:t>
            </a:r>
          </a:p>
          <a:p>
            <a:r>
              <a:rPr lang="pl-PL" sz="2000" b="1" smtClean="0"/>
              <a:t> czy osoba chora psychiczna jest lub była leczona i z jakim skutkiem,</a:t>
            </a:r>
          </a:p>
          <a:p>
            <a:r>
              <a:rPr lang="pl-PL" sz="2000" b="1" smtClean="0"/>
              <a:t> czy osoba chora psychicznie była hospitalizowana, </a:t>
            </a:r>
          </a:p>
          <a:p>
            <a:r>
              <a:rPr lang="pl-PL" sz="2000" b="1" smtClean="0"/>
              <a:t> jakie są skutki występowania choroby psychicznej dla osoby i dla jej rodziny oraz środowiska (np. czynności samoobsługi, relacje rodzinne, praca zawodowa),</a:t>
            </a:r>
          </a:p>
          <a:p>
            <a:r>
              <a:rPr lang="pl-PL" sz="2000" b="1" smtClean="0"/>
              <a:t> czy rodzina ma odpowiednią wiedzę o chorobie psychicznej i zasadach życia z tą chorobą.</a:t>
            </a:r>
          </a:p>
        </p:txBody>
      </p:sp>
      <p:sp>
        <p:nvSpPr>
          <p:cNvPr id="31749" name="Symbol zastępczy numeru slajdu 2"/>
          <p:cNvSpPr>
            <a:spLocks noGrp="1"/>
          </p:cNvSpPr>
          <p:nvPr>
            <p:ph type="sldNum" sz="quarter" idx="12"/>
          </p:nvPr>
        </p:nvSpPr>
        <p:spPr/>
        <p:txBody>
          <a:bodyPr/>
          <a:lstStyle/>
          <a:p>
            <a:pPr>
              <a:defRPr/>
            </a:pPr>
            <a:fld id="{7FC9A2BA-0060-48A1-9984-17307ECB9836}" type="slidenum">
              <a:rPr lang="pl-PL" smtClean="0"/>
              <a:pPr>
                <a:defRPr/>
              </a:pPr>
              <a:t>26</a:t>
            </a:fld>
            <a:endParaRPr lang="pl-PL"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107950" y="0"/>
            <a:ext cx="9144000" cy="6856413"/>
          </a:xfrm>
          <a:prstGeom prst="rect">
            <a:avLst/>
          </a:prstGeom>
          <a:noFill/>
          <a:ln w="9525">
            <a:noFill/>
            <a:miter lim="800000"/>
            <a:headEnd/>
            <a:tailEnd/>
          </a:ln>
        </p:spPr>
      </p:pic>
      <p:sp>
        <p:nvSpPr>
          <p:cNvPr id="28675" name="Rectangle 6"/>
          <p:cNvSpPr>
            <a:spLocks noGrp="1" noChangeArrowheads="1"/>
          </p:cNvSpPr>
          <p:nvPr>
            <p:ph type="title"/>
          </p:nvPr>
        </p:nvSpPr>
        <p:spPr>
          <a:xfrm>
            <a:off x="2195513" y="0"/>
            <a:ext cx="6948487" cy="1125538"/>
          </a:xfrm>
        </p:spPr>
        <p:txBody>
          <a:bodyPr/>
          <a:lstStyle/>
          <a:p>
            <a:pPr eaLnBrk="1" hangingPunct="1"/>
            <a:r>
              <a:rPr lang="pl-PL" sz="1600" b="1" smtClean="0"/>
              <a:t>Elementy standardu pracy socjalnej metodą indywidualnego przypadku na przykładzie pracy z osobami chorymi psychicznie</a:t>
            </a:r>
            <a:br>
              <a:rPr lang="pl-PL" sz="1600" b="1" smtClean="0"/>
            </a:br>
            <a:r>
              <a:rPr lang="pl-PL" sz="1600" b="1" smtClean="0"/>
              <a:t> i ich rodzinami</a:t>
            </a:r>
          </a:p>
        </p:txBody>
      </p:sp>
      <p:sp>
        <p:nvSpPr>
          <p:cNvPr id="28676" name="Symbol zastępczy zawartości 4"/>
          <p:cNvSpPr>
            <a:spLocks noGrp="1"/>
          </p:cNvSpPr>
          <p:nvPr>
            <p:ph idx="1"/>
          </p:nvPr>
        </p:nvSpPr>
        <p:spPr>
          <a:xfrm>
            <a:off x="457200" y="1125538"/>
            <a:ext cx="8229600" cy="4824412"/>
          </a:xfrm>
        </p:spPr>
        <p:txBody>
          <a:bodyPr/>
          <a:lstStyle/>
          <a:p>
            <a:pPr algn="just" eaLnBrk="1" hangingPunct="1">
              <a:buFontTx/>
              <a:buNone/>
            </a:pPr>
            <a:r>
              <a:rPr lang="pl-PL" sz="2000" smtClean="0"/>
              <a:t>Diagnoza - cd.</a:t>
            </a:r>
          </a:p>
          <a:p>
            <a:pPr algn="just" eaLnBrk="1" hangingPunct="1">
              <a:buFontTx/>
              <a:buNone/>
            </a:pPr>
            <a:endParaRPr lang="pl-PL" sz="2000" smtClean="0"/>
          </a:p>
          <a:p>
            <a:r>
              <a:rPr lang="pl-PL" sz="2000" smtClean="0"/>
              <a:t>Przy diagnozowaniu sytuacji osoby chorej somatycznie istotna jest ocena </a:t>
            </a:r>
            <a:r>
              <a:rPr lang="pl-PL" sz="2000" b="1" smtClean="0"/>
              <a:t>sytuacji rodziny</a:t>
            </a:r>
            <a:r>
              <a:rPr lang="pl-PL" sz="2000" smtClean="0"/>
              <a:t>. Istotne jest określenie, </a:t>
            </a:r>
            <a:r>
              <a:rPr lang="pl-PL" sz="2000" b="1" smtClean="0"/>
              <a:t>czy rodzina może i w jakim zakresie opiekować się osobą chorą</a:t>
            </a:r>
            <a:r>
              <a:rPr lang="pl-PL" sz="2000" smtClean="0"/>
              <a:t>, czy opieka nad osobą chorą stanowi </a:t>
            </a:r>
            <a:r>
              <a:rPr lang="pl-PL" sz="2000" b="1" smtClean="0"/>
              <a:t>zagrożenie dla pełnienia innych funkcji</a:t>
            </a:r>
            <a:r>
              <a:rPr lang="pl-PL" sz="2000" smtClean="0"/>
              <a:t> np. wykonywania pracy zawodowej, rozwoju osobistego, uczestnictwa w życiu społecznym i kulturalnym, korzystania z dłuższego wypoczynku. Istotne jest również zdiagnozowanie, czy i </a:t>
            </a:r>
            <a:r>
              <a:rPr lang="pl-PL" sz="2000" b="1" smtClean="0"/>
              <a:t>jak rodzina</a:t>
            </a:r>
            <a:r>
              <a:rPr lang="pl-PL" sz="2000" smtClean="0"/>
              <a:t> </a:t>
            </a:r>
            <a:r>
              <a:rPr lang="pl-PL" sz="2000" b="1" smtClean="0"/>
              <a:t>sprawuje opiekę</a:t>
            </a:r>
            <a:r>
              <a:rPr lang="pl-PL" sz="2000" smtClean="0"/>
              <a:t>, czy posiada umiejętności z zakresu pielęgnacji osoby chorej, z jakim zadaniami sobie nie radzi, </a:t>
            </a:r>
            <a:r>
              <a:rPr lang="pl-PL" sz="2000" b="1" smtClean="0"/>
              <a:t>czy występuje syndrom „wypalenia” w rodzinie.</a:t>
            </a:r>
          </a:p>
          <a:p>
            <a:endParaRPr lang="pl-PL" sz="1400" b="1" smtClean="0"/>
          </a:p>
          <a:p>
            <a:pPr algn="ctr" eaLnBrk="1" hangingPunct="1">
              <a:buFontTx/>
              <a:buNone/>
            </a:pPr>
            <a:endParaRPr lang="pl-PL" sz="1400" b="1" smtClean="0"/>
          </a:p>
        </p:txBody>
      </p:sp>
      <p:sp>
        <p:nvSpPr>
          <p:cNvPr id="24581" name="Symbol zastępczy numeru slajdu 2"/>
          <p:cNvSpPr>
            <a:spLocks noGrp="1"/>
          </p:cNvSpPr>
          <p:nvPr>
            <p:ph type="sldNum" sz="quarter" idx="12"/>
          </p:nvPr>
        </p:nvSpPr>
        <p:spPr/>
        <p:txBody>
          <a:bodyPr/>
          <a:lstStyle/>
          <a:p>
            <a:pPr>
              <a:defRPr/>
            </a:pPr>
            <a:fld id="{920D34D7-2FB4-4FE8-89F9-97E5CDBA6FE3}" type="slidenum">
              <a:rPr lang="pl-PL" smtClean="0"/>
              <a:pPr>
                <a:defRPr/>
              </a:pPr>
              <a:t>27</a:t>
            </a:fld>
            <a:endParaRPr lang="pl-PL" smtClean="0"/>
          </a:p>
        </p:txBody>
      </p:sp>
      <p:pic>
        <p:nvPicPr>
          <p:cNvPr id="28678" name="Picture 2" descr="C:\Users\Mirek\Desktop\zdjecie,b,4246_0,.png"/>
          <p:cNvPicPr>
            <a:picLocks noChangeAspect="1" noChangeArrowheads="1"/>
          </p:cNvPicPr>
          <p:nvPr/>
        </p:nvPicPr>
        <p:blipFill>
          <a:blip r:embed="rId3"/>
          <a:srcRect/>
          <a:stretch>
            <a:fillRect/>
          </a:stretch>
        </p:blipFill>
        <p:spPr bwMode="auto">
          <a:xfrm>
            <a:off x="5076825" y="4724400"/>
            <a:ext cx="2157413" cy="1620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29699"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a:t>
            </a:r>
            <a:br>
              <a:rPr lang="pl-PL" sz="1600" b="1" smtClean="0"/>
            </a:br>
            <a:r>
              <a:rPr lang="pl-PL" sz="1600" b="1" smtClean="0"/>
              <a:t> i ich rodzinami</a:t>
            </a:r>
          </a:p>
        </p:txBody>
      </p:sp>
      <p:sp>
        <p:nvSpPr>
          <p:cNvPr id="29700"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0F0E54E-2BB6-49CA-BC12-C65850E44949}" type="slidenum">
              <a:rPr lang="pl-PL" sz="1400"/>
              <a:pPr algn="r"/>
              <a:t>28</a:t>
            </a:fld>
            <a:endParaRPr lang="pl-PL" sz="1400"/>
          </a:p>
        </p:txBody>
      </p:sp>
      <p:sp>
        <p:nvSpPr>
          <p:cNvPr id="29701" name="Rectangle 1"/>
          <p:cNvSpPr>
            <a:spLocks noGrp="1" noChangeArrowheads="1"/>
          </p:cNvSpPr>
          <p:nvPr>
            <p:ph idx="4294967295"/>
          </p:nvPr>
        </p:nvSpPr>
        <p:spPr>
          <a:xfrm>
            <a:off x="250825" y="1268413"/>
            <a:ext cx="8497888" cy="2586037"/>
          </a:xfrm>
        </p:spPr>
        <p:txBody>
          <a:bodyPr anchor="ctr">
            <a:spAutoFit/>
          </a:bodyPr>
          <a:lstStyle/>
          <a:p>
            <a:pPr marL="0" indent="0">
              <a:spcBef>
                <a:spcPct val="0"/>
              </a:spcBef>
              <a:buFontTx/>
              <a:buNone/>
            </a:pPr>
            <a:r>
              <a:rPr lang="pl-PL" sz="2800" b="1" smtClean="0">
                <a:ea typeface="Calibri" pitchFamily="34" charset="0"/>
                <a:cs typeface="Times New Roman" pitchFamily="18" charset="0"/>
              </a:rPr>
              <a:t>DIAGNOZA – cd.</a:t>
            </a:r>
          </a:p>
          <a:p>
            <a:pPr marL="0" indent="0">
              <a:spcBef>
                <a:spcPct val="0"/>
              </a:spcBef>
              <a:buFontTx/>
              <a:buNone/>
            </a:pPr>
            <a:endParaRPr lang="pl-PL" sz="2800" b="1" smtClean="0">
              <a:ea typeface="Calibri" pitchFamily="34" charset="0"/>
              <a:cs typeface="Times New Roman" pitchFamily="18" charset="0"/>
            </a:endParaRPr>
          </a:p>
          <a:p>
            <a:pPr marL="0" indent="0">
              <a:spcBef>
                <a:spcPct val="0"/>
              </a:spcBef>
              <a:buFontTx/>
              <a:buNone/>
            </a:pPr>
            <a:r>
              <a:rPr lang="pl-PL" sz="2800" b="1" smtClean="0">
                <a:ea typeface="Calibri" pitchFamily="34" charset="0"/>
                <a:cs typeface="Times New Roman" pitchFamily="18" charset="0"/>
              </a:rPr>
              <a:t>W oparciu o przeprowadzoną diagnozę pracownik socjalny wspólnie z klientem i jego rodziną wyznacza cele zmian obecnej sytuacji</a:t>
            </a:r>
            <a:endParaRPr lang="pl-PL" sz="2800" b="1" smtClean="0">
              <a:ea typeface="Calibri" pitchFamily="34" charset="0"/>
              <a:cs typeface="Arial" charset="0"/>
            </a:endParaRPr>
          </a:p>
          <a:p>
            <a:pPr marL="0" indent="0">
              <a:spcBef>
                <a:spcPct val="0"/>
              </a:spcBef>
              <a:buFontTx/>
              <a:buNone/>
            </a:pPr>
            <a:endParaRPr lang="pl-PL" sz="1800" smtClean="0">
              <a:ea typeface="Calibri" pitchFamily="34" charset="0"/>
              <a:cs typeface="Arial" charset="0"/>
            </a:endParaRPr>
          </a:p>
        </p:txBody>
      </p:sp>
      <p:pic>
        <p:nvPicPr>
          <p:cNvPr id="29702" name="Picture 3" descr="http://piekny-umysl.pl/wp-content/uploaded_f/2011/02/1078183_13647396_cel_240x228.jpg"/>
          <p:cNvPicPr>
            <a:picLocks noChangeAspect="1" noChangeArrowheads="1"/>
          </p:cNvPicPr>
          <p:nvPr/>
        </p:nvPicPr>
        <p:blipFill>
          <a:blip r:embed="rId3"/>
          <a:srcRect/>
          <a:stretch>
            <a:fillRect/>
          </a:stretch>
        </p:blipFill>
        <p:spPr bwMode="auto">
          <a:xfrm>
            <a:off x="6300788" y="3860800"/>
            <a:ext cx="1754187" cy="1668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6"/>
          <p:cNvPicPr>
            <a:picLocks noGrp="1" noChangeAspect="1" noChangeArrowheads="1"/>
          </p:cNvPicPr>
          <p:nvPr>
            <p:ph idx="4294967295"/>
          </p:nvPr>
        </p:nvPicPr>
        <p:blipFill>
          <a:blip r:embed="rId3"/>
          <a:srcRect/>
          <a:stretch>
            <a:fillRect/>
          </a:stretch>
        </p:blipFill>
        <p:spPr>
          <a:xfrm>
            <a:off x="0" y="1588"/>
            <a:ext cx="9144000" cy="6856412"/>
          </a:xfrm>
        </p:spPr>
      </p:pic>
      <p:sp>
        <p:nvSpPr>
          <p:cNvPr id="30723" name="Rectangle 7"/>
          <p:cNvSpPr>
            <a:spLocks noGrp="1" noChangeArrowheads="1"/>
          </p:cNvSpPr>
          <p:nvPr>
            <p:ph type="ctrTitle"/>
          </p:nvPr>
        </p:nvSpPr>
        <p:spPr>
          <a:xfrm>
            <a:off x="684213" y="1196975"/>
            <a:ext cx="7772400" cy="4319588"/>
          </a:xfrm>
        </p:spPr>
        <p:txBody>
          <a:bodyPr/>
          <a:lstStyle/>
          <a:p>
            <a:r>
              <a:rPr lang="pl-PL" smtClean="0"/>
              <a:t/>
            </a:r>
            <a:br>
              <a:rPr lang="pl-PL" smtClean="0"/>
            </a:br>
            <a:endParaRPr lang="pl-PL" smtClean="0"/>
          </a:p>
        </p:txBody>
      </p:sp>
      <p:graphicFrame>
        <p:nvGraphicFramePr>
          <p:cNvPr id="8" name="Diagram 7"/>
          <p:cNvGraphicFramePr/>
          <p:nvPr/>
        </p:nvGraphicFramePr>
        <p:xfrm>
          <a:off x="251520" y="1124744"/>
          <a:ext cx="8784976"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0725" name="pole tekstowe 5"/>
          <p:cNvSpPr txBox="1">
            <a:spLocks noChangeArrowheads="1"/>
          </p:cNvSpPr>
          <p:nvPr/>
        </p:nvSpPr>
        <p:spPr bwMode="auto">
          <a:xfrm>
            <a:off x="2555875" y="188913"/>
            <a:ext cx="6588125" cy="830262"/>
          </a:xfrm>
          <a:prstGeom prst="rect">
            <a:avLst/>
          </a:prstGeom>
          <a:noFill/>
          <a:ln w="9525">
            <a:noFill/>
            <a:miter lim="800000"/>
            <a:headEnd/>
            <a:tailEnd/>
          </a:ln>
        </p:spPr>
        <p:txBody>
          <a:bodyPr>
            <a:spAutoFit/>
          </a:bodyPr>
          <a:lstStyle/>
          <a:p>
            <a:pPr algn="ctr"/>
            <a:r>
              <a:rPr lang="pl-PL" sz="1600" b="1"/>
              <a:t>Elementy standardu pracy socjalnej metodą indywidualnego przypadku na przykładzie pracy z osobami chorymi psychicznie</a:t>
            </a:r>
            <a:br>
              <a:rPr lang="pl-PL" sz="1600" b="1"/>
            </a:br>
            <a:r>
              <a:rPr lang="pl-PL" sz="1600" b="1"/>
              <a:t> i ich rodzinami</a:t>
            </a:r>
            <a:endParaRPr lang="pl-PL" sz="1600">
              <a:solidFill>
                <a:srgbClr val="00539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776521C0-1D6E-45D8-B5C7-9921536B0953}"/>
                                            </p:graphicEl>
                                          </p:spTgt>
                                        </p:tgtEl>
                                        <p:attrNameLst>
                                          <p:attrName>style.visibility</p:attrName>
                                        </p:attrNameLst>
                                      </p:cBhvr>
                                      <p:to>
                                        <p:strVal val="visible"/>
                                      </p:to>
                                    </p:set>
                                    <p:animEffect transition="in" filter="wipe(left)">
                                      <p:cBhvr>
                                        <p:cTn id="7" dur="500"/>
                                        <p:tgtEl>
                                          <p:spTgt spid="8">
                                            <p:graphicEl>
                                              <a:dgm id="{776521C0-1D6E-45D8-B5C7-9921536B095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1EA34A13-6F83-4828-BBB2-50D59F0BB70C}"/>
                                            </p:graphicEl>
                                          </p:spTgt>
                                        </p:tgtEl>
                                        <p:attrNameLst>
                                          <p:attrName>style.visibility</p:attrName>
                                        </p:attrNameLst>
                                      </p:cBhvr>
                                      <p:to>
                                        <p:strVal val="visible"/>
                                      </p:to>
                                    </p:set>
                                    <p:animEffect transition="in" filter="wipe(left)">
                                      <p:cBhvr>
                                        <p:cTn id="12" dur="500"/>
                                        <p:tgtEl>
                                          <p:spTgt spid="8">
                                            <p:graphicEl>
                                              <a:dgm id="{1EA34A13-6F83-4828-BBB2-50D59F0BB70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graphicEl>
                                              <a:dgm id="{755C61C2-EE54-431C-B9D5-5E28FF9D7F60}"/>
                                            </p:graphicEl>
                                          </p:spTgt>
                                        </p:tgtEl>
                                        <p:attrNameLst>
                                          <p:attrName>style.visibility</p:attrName>
                                        </p:attrNameLst>
                                      </p:cBhvr>
                                      <p:to>
                                        <p:strVal val="visible"/>
                                      </p:to>
                                    </p:set>
                                    <p:animEffect transition="in" filter="wipe(left)">
                                      <p:cBhvr>
                                        <p:cTn id="17" dur="500"/>
                                        <p:tgtEl>
                                          <p:spTgt spid="8">
                                            <p:graphicEl>
                                              <a:dgm id="{755C61C2-EE54-431C-B9D5-5E28FF9D7F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graphicEl>
                                              <a:dgm id="{0B8A9EFD-3F88-4B8E-8F21-D3AE7DBA08BC}"/>
                                            </p:graphicEl>
                                          </p:spTgt>
                                        </p:tgtEl>
                                        <p:attrNameLst>
                                          <p:attrName>style.visibility</p:attrName>
                                        </p:attrNameLst>
                                      </p:cBhvr>
                                      <p:to>
                                        <p:strVal val="visible"/>
                                      </p:to>
                                    </p:set>
                                    <p:animEffect transition="in" filter="wipe(left)">
                                      <p:cBhvr>
                                        <p:cTn id="22" dur="500"/>
                                        <p:tgtEl>
                                          <p:spTgt spid="8">
                                            <p:graphicEl>
                                              <a:dgm id="{0B8A9EFD-3F88-4B8E-8F21-D3AE7DBA08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p:cNvPicPr>
            <a:picLocks noGrp="1" noChangeAspect="1" noChangeArrowheads="1"/>
          </p:cNvPicPr>
          <p:nvPr>
            <p:ph idx="4294967295"/>
          </p:nvPr>
        </p:nvPicPr>
        <p:blipFill>
          <a:blip r:embed="rId3"/>
          <a:srcRect/>
          <a:stretch>
            <a:fillRect/>
          </a:stretch>
        </p:blipFill>
        <p:spPr>
          <a:xfrm>
            <a:off x="0" y="1588"/>
            <a:ext cx="9144000" cy="6856412"/>
          </a:xfrm>
        </p:spPr>
      </p:pic>
      <p:sp>
        <p:nvSpPr>
          <p:cNvPr id="4099" name="Rectangle 7"/>
          <p:cNvSpPr>
            <a:spLocks noGrp="1" noChangeArrowheads="1"/>
          </p:cNvSpPr>
          <p:nvPr>
            <p:ph type="ctrTitle"/>
          </p:nvPr>
        </p:nvSpPr>
        <p:spPr>
          <a:xfrm>
            <a:off x="684213" y="1196975"/>
            <a:ext cx="7772400" cy="4319588"/>
          </a:xfrm>
        </p:spPr>
        <p:txBody>
          <a:bodyPr/>
          <a:lstStyle/>
          <a:p>
            <a:r>
              <a:rPr lang="pl-PL" smtClean="0"/>
              <a:t/>
            </a:r>
            <a:br>
              <a:rPr lang="pl-PL" smtClean="0"/>
            </a:br>
            <a:endParaRPr lang="pl-PL" smtClean="0"/>
          </a:p>
        </p:txBody>
      </p:sp>
      <p:graphicFrame>
        <p:nvGraphicFramePr>
          <p:cNvPr id="8" name="Diagram 7"/>
          <p:cNvGraphicFramePr/>
          <p:nvPr/>
        </p:nvGraphicFramePr>
        <p:xfrm>
          <a:off x="251520" y="1124744"/>
          <a:ext cx="8640960"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101" name="pole tekstowe 5"/>
          <p:cNvSpPr txBox="1">
            <a:spLocks noChangeArrowheads="1"/>
          </p:cNvSpPr>
          <p:nvPr/>
        </p:nvSpPr>
        <p:spPr bwMode="auto">
          <a:xfrm>
            <a:off x="2916238" y="188913"/>
            <a:ext cx="6227762" cy="769937"/>
          </a:xfrm>
          <a:prstGeom prst="rect">
            <a:avLst/>
          </a:prstGeom>
          <a:noFill/>
          <a:ln w="9525">
            <a:noFill/>
            <a:miter lim="800000"/>
            <a:headEnd/>
            <a:tailEnd/>
          </a:ln>
        </p:spPr>
        <p:txBody>
          <a:bodyPr>
            <a:spAutoFit/>
          </a:bodyPr>
          <a:lstStyle/>
          <a:p>
            <a:r>
              <a:rPr lang="pl-PL" sz="4400">
                <a:solidFill>
                  <a:srgbClr val="005392"/>
                </a:solidFill>
              </a:rPr>
              <a:t>Zakres opisu standardu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776521C0-1D6E-45D8-B5C7-9921536B0953}"/>
                                            </p:graphicEl>
                                          </p:spTgt>
                                        </p:tgtEl>
                                        <p:attrNameLst>
                                          <p:attrName>style.visibility</p:attrName>
                                        </p:attrNameLst>
                                      </p:cBhvr>
                                      <p:to>
                                        <p:strVal val="visible"/>
                                      </p:to>
                                    </p:set>
                                    <p:animEffect transition="in" filter="wipe(left)">
                                      <p:cBhvr>
                                        <p:cTn id="7" dur="500"/>
                                        <p:tgtEl>
                                          <p:spTgt spid="8">
                                            <p:graphicEl>
                                              <a:dgm id="{776521C0-1D6E-45D8-B5C7-9921536B095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1EA34A13-6F83-4828-BBB2-50D59F0BB70C}"/>
                                            </p:graphicEl>
                                          </p:spTgt>
                                        </p:tgtEl>
                                        <p:attrNameLst>
                                          <p:attrName>style.visibility</p:attrName>
                                        </p:attrNameLst>
                                      </p:cBhvr>
                                      <p:to>
                                        <p:strVal val="visible"/>
                                      </p:to>
                                    </p:set>
                                    <p:animEffect transition="in" filter="wipe(left)">
                                      <p:cBhvr>
                                        <p:cTn id="12" dur="500"/>
                                        <p:tgtEl>
                                          <p:spTgt spid="8">
                                            <p:graphicEl>
                                              <a:dgm id="{1EA34A13-6F83-4828-BBB2-50D59F0BB70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graphicEl>
                                              <a:dgm id="{755C61C2-EE54-431C-B9D5-5E28FF9D7F60}"/>
                                            </p:graphicEl>
                                          </p:spTgt>
                                        </p:tgtEl>
                                        <p:attrNameLst>
                                          <p:attrName>style.visibility</p:attrName>
                                        </p:attrNameLst>
                                      </p:cBhvr>
                                      <p:to>
                                        <p:strVal val="visible"/>
                                      </p:to>
                                    </p:set>
                                    <p:animEffect transition="in" filter="wipe(left)">
                                      <p:cBhvr>
                                        <p:cTn id="17" dur="500"/>
                                        <p:tgtEl>
                                          <p:spTgt spid="8">
                                            <p:graphicEl>
                                              <a:dgm id="{755C61C2-EE54-431C-B9D5-5E28FF9D7F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graphicEl>
                                              <a:dgm id="{0B8A9EFD-3F88-4B8E-8F21-D3AE7DBA08BC}"/>
                                            </p:graphicEl>
                                          </p:spTgt>
                                        </p:tgtEl>
                                        <p:attrNameLst>
                                          <p:attrName>style.visibility</p:attrName>
                                        </p:attrNameLst>
                                      </p:cBhvr>
                                      <p:to>
                                        <p:strVal val="visible"/>
                                      </p:to>
                                    </p:set>
                                    <p:animEffect transition="in" filter="wipe(left)">
                                      <p:cBhvr>
                                        <p:cTn id="22" dur="500"/>
                                        <p:tgtEl>
                                          <p:spTgt spid="8">
                                            <p:graphicEl>
                                              <a:dgm id="{0B8A9EFD-3F88-4B8E-8F21-D3AE7DBA08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31747" name="Rectangle 6"/>
          <p:cNvSpPr>
            <a:spLocks noGrp="1" noChangeArrowheads="1"/>
          </p:cNvSpPr>
          <p:nvPr>
            <p:ph type="title"/>
          </p:nvPr>
        </p:nvSpPr>
        <p:spPr>
          <a:xfrm>
            <a:off x="2195513" y="260350"/>
            <a:ext cx="6948487" cy="652463"/>
          </a:xfrm>
        </p:spPr>
        <p:txBody>
          <a:bodyPr/>
          <a:lstStyle/>
          <a:p>
            <a:pPr eaLnBrk="1" hangingPunct="1"/>
            <a:r>
              <a:rPr lang="pl-PL" sz="1600" b="1" smtClean="0"/>
              <a:t>Elementy standardu pracy socjalnej metodą indywidualnego przypadku na przykładzie pracy z osobami chorymi psychicznie  i ich rodzinami</a:t>
            </a:r>
            <a:r>
              <a:rPr lang="pl-PL" sz="1400" b="1" smtClean="0"/>
              <a:t/>
            </a:r>
            <a:br>
              <a:rPr lang="pl-PL" sz="1400" b="1" smtClean="0"/>
            </a:br>
            <a:endParaRPr lang="pl-PL" sz="1400" b="1" smtClean="0"/>
          </a:p>
        </p:txBody>
      </p:sp>
      <p:sp>
        <p:nvSpPr>
          <p:cNvPr id="31748" name="Symbol zastępczy zawartości 4"/>
          <p:cNvSpPr>
            <a:spLocks noGrp="1"/>
          </p:cNvSpPr>
          <p:nvPr>
            <p:ph idx="1"/>
          </p:nvPr>
        </p:nvSpPr>
        <p:spPr>
          <a:xfrm>
            <a:off x="250825" y="1125538"/>
            <a:ext cx="8785225" cy="4597400"/>
          </a:xfrm>
        </p:spPr>
        <p:txBody>
          <a:bodyPr/>
          <a:lstStyle/>
          <a:p>
            <a:pPr eaLnBrk="1" hangingPunct="1">
              <a:buFontTx/>
              <a:buNone/>
            </a:pPr>
            <a:r>
              <a:rPr lang="pl-PL" sz="2000" b="1" smtClean="0"/>
              <a:t>       2 etap pracy socjalnej:  </a:t>
            </a:r>
          </a:p>
          <a:p>
            <a:pPr eaLnBrk="1" hangingPunct="1">
              <a:buFontTx/>
              <a:buNone/>
            </a:pPr>
            <a:r>
              <a:rPr lang="pl-PL" sz="2000" b="1" smtClean="0">
                <a:solidFill>
                  <a:srgbClr val="002060"/>
                </a:solidFill>
              </a:rPr>
              <a:t>Opracowanie planu działania i budowanie indywidualnego pakietu usług</a:t>
            </a:r>
          </a:p>
          <a:p>
            <a:pPr>
              <a:buFontTx/>
              <a:buNone/>
            </a:pPr>
            <a:r>
              <a:rPr lang="pl-PL" sz="2000" b="1" smtClean="0"/>
              <a:t>      Plan działania powinien odpowiadać zdiagnozowanym problemom oraz stanowić operacjonalizację wyznaczonych celów oraz wykorzystywać zasoby osoby, rodziny i środowiska np.:</a:t>
            </a:r>
          </a:p>
          <a:p>
            <a:pPr algn="just" eaLnBrk="1" hangingPunct="1">
              <a:buFontTx/>
              <a:buNone/>
            </a:pPr>
            <a:r>
              <a:rPr lang="pl-PL" sz="2000" i="1" smtClean="0">
                <a:latin typeface="Bookman Old Style" pitchFamily="18" charset="0"/>
              </a:rPr>
              <a:t>	</a:t>
            </a:r>
            <a:r>
              <a:rPr lang="pl-PL" sz="2000" i="1" smtClean="0"/>
              <a:t>Opracowanie planu działania odpowiednio do potrzeb i potencjału osoby psychicznie chorej i jej najbliższego środowiska, obejmującego także przygotowanie indywidualnego pakietu usług opiekuńczych, rehabilitacyjnych, aktywizacyjnych i usamodzielniających dostosowanego do ograniczeń oraz potencjału osoby psychicznie chorej i jej najbliższego środowiska. Plan ten powinien być opracowany przy aktywnym udziale samej osoby psychicznie chorej np. kontraktu terapeutycznego (osoba psychicznie chora, terapeuta, psychiatra, pracownik socjalny). </a:t>
            </a:r>
          </a:p>
        </p:txBody>
      </p:sp>
      <p:sp>
        <p:nvSpPr>
          <p:cNvPr id="15365" name="Symbol zastępczy numeru slajdu 2"/>
          <p:cNvSpPr>
            <a:spLocks noGrp="1"/>
          </p:cNvSpPr>
          <p:nvPr>
            <p:ph type="sldNum" sz="quarter" idx="12"/>
          </p:nvPr>
        </p:nvSpPr>
        <p:spPr/>
        <p:txBody>
          <a:bodyPr/>
          <a:lstStyle/>
          <a:p>
            <a:pPr>
              <a:defRPr/>
            </a:pPr>
            <a:fld id="{76A687F2-AFB7-4CBF-8ABD-B2CC726AE7AF}" type="slidenum">
              <a:rPr lang="pl-PL" smtClean="0"/>
              <a:pPr>
                <a:defRPr/>
              </a:pPr>
              <a:t>30</a:t>
            </a:fld>
            <a:endParaRPr lang="pl-PL"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32771"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  i ich rodzinami</a:t>
            </a:r>
          </a:p>
        </p:txBody>
      </p:sp>
      <p:sp>
        <p:nvSpPr>
          <p:cNvPr id="32772" name="Symbol zastępczy zawartości 4"/>
          <p:cNvSpPr>
            <a:spLocks noGrp="1"/>
          </p:cNvSpPr>
          <p:nvPr>
            <p:ph idx="4294967295"/>
          </p:nvPr>
        </p:nvSpPr>
        <p:spPr>
          <a:xfrm>
            <a:off x="250825" y="1268413"/>
            <a:ext cx="8893175" cy="4857750"/>
          </a:xfrm>
        </p:spPr>
        <p:txBody>
          <a:bodyPr/>
          <a:lstStyle/>
          <a:p>
            <a:r>
              <a:rPr lang="pl-PL" smtClean="0"/>
              <a:t>Plan obejmuje:</a:t>
            </a:r>
          </a:p>
          <a:p>
            <a:pPr marL="971550" lvl="1" indent="-514350">
              <a:buFontTx/>
              <a:buAutoNum type="alphaLcParenR"/>
            </a:pPr>
            <a:r>
              <a:rPr lang="pl-PL" smtClean="0"/>
              <a:t>wskazanie i rozważenie potencjalnych korzyści z wykonania planu pomocy i poszczególnych działań przez samą osobę psychicznie chorą, która sama je wyjaśnia, co powinno skłonić ją  do realistycznej oceny (czynnik motywujący, wzmacniający poczucie sprawstwa); </a:t>
            </a:r>
          </a:p>
          <a:p>
            <a:pPr marL="971550" lvl="1" indent="-514350">
              <a:buFontTx/>
              <a:buAutoNum type="alphaLcParenR"/>
            </a:pPr>
            <a:r>
              <a:rPr lang="pl-PL" smtClean="0"/>
              <a:t>omawianie z osobą psychicznie chorą szczegółów działań, jakie ma się wykonać; </a:t>
            </a:r>
          </a:p>
        </p:txBody>
      </p:sp>
      <p:sp>
        <p:nvSpPr>
          <p:cNvPr id="32773"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48F93B9-7D3E-4DE9-B65A-360731D342C5}" type="slidenum">
              <a:rPr lang="pl-PL" sz="1400"/>
              <a:pPr algn="r"/>
              <a:t>31</a:t>
            </a:fld>
            <a:endParaRPr lang="pl-PL" sz="1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33795"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  i ich rodzinami</a:t>
            </a:r>
          </a:p>
        </p:txBody>
      </p:sp>
      <p:sp>
        <p:nvSpPr>
          <p:cNvPr id="69636" name="Symbol zastępczy zawartości 4"/>
          <p:cNvSpPr>
            <a:spLocks noGrp="1"/>
          </p:cNvSpPr>
          <p:nvPr>
            <p:ph idx="4294967295"/>
          </p:nvPr>
        </p:nvSpPr>
        <p:spPr>
          <a:xfrm>
            <a:off x="250825" y="1268413"/>
            <a:ext cx="8893175" cy="4857750"/>
          </a:xfrm>
        </p:spPr>
        <p:txBody>
          <a:bodyPr/>
          <a:lstStyle/>
          <a:p>
            <a:pPr>
              <a:defRPr/>
            </a:pPr>
            <a:r>
              <a:rPr lang="pl-PL" dirty="0" smtClean="0"/>
              <a:t>Plan obejmuje:</a:t>
            </a:r>
          </a:p>
          <a:p>
            <a:pPr lvl="1">
              <a:buFontTx/>
              <a:buNone/>
              <a:defRPr/>
            </a:pPr>
            <a:r>
              <a:rPr lang="pl-PL" dirty="0" smtClean="0"/>
              <a:t>c) omawianie przeszkód – pracownik socjalny wraz z osobą psychicznie chorą i/lub jej opiekunem powinni rozważyć możliwe trudności w realizacji planu pomocy i sposoby radzenia sobie z nimi; </a:t>
            </a:r>
          </a:p>
          <a:p>
            <a:pPr lvl="1">
              <a:buFontTx/>
              <a:buNone/>
              <a:defRPr/>
            </a:pPr>
            <a:r>
              <a:rPr lang="pl-PL" dirty="0" smtClean="0"/>
              <a:t>d) podsumowanie procesu opracowywania zadania, które obejmuje: </a:t>
            </a:r>
            <a:br>
              <a:rPr lang="pl-PL" dirty="0" smtClean="0"/>
            </a:br>
            <a:r>
              <a:rPr lang="pl-PL" dirty="0" smtClean="0">
                <a:ea typeface="+mn-ea"/>
                <a:cs typeface="+mn-cs"/>
              </a:rPr>
              <a:t>- opracowanie ogólnego planu pomocy </a:t>
            </a:r>
            <a:br>
              <a:rPr lang="pl-PL" dirty="0" smtClean="0">
                <a:ea typeface="+mn-ea"/>
                <a:cs typeface="+mn-cs"/>
              </a:rPr>
            </a:br>
            <a:r>
              <a:rPr lang="pl-PL" dirty="0" smtClean="0">
                <a:ea typeface="+mn-ea"/>
                <a:cs typeface="+mn-cs"/>
              </a:rPr>
              <a:t>- określenie zadań dla każdego etapu  zaplanowanych działań oraz limitu czasu; </a:t>
            </a:r>
            <a:endParaRPr lang="pl-PL" dirty="0"/>
          </a:p>
        </p:txBody>
      </p:sp>
      <p:sp>
        <p:nvSpPr>
          <p:cNvPr id="33797"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7756595-925F-4423-8E80-561E507A7302}" type="slidenum">
              <a:rPr lang="pl-PL" sz="1400"/>
              <a:pPr algn="r"/>
              <a:t>32</a:t>
            </a:fld>
            <a:endParaRPr lang="pl-PL" sz="1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34819"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  i ich rodzinami</a:t>
            </a:r>
          </a:p>
        </p:txBody>
      </p:sp>
      <p:sp>
        <p:nvSpPr>
          <p:cNvPr id="69636" name="Symbol zastępczy zawartości 4"/>
          <p:cNvSpPr>
            <a:spLocks noGrp="1"/>
          </p:cNvSpPr>
          <p:nvPr>
            <p:ph idx="4294967295"/>
          </p:nvPr>
        </p:nvSpPr>
        <p:spPr>
          <a:xfrm>
            <a:off x="250825" y="1268413"/>
            <a:ext cx="8893175" cy="4857750"/>
          </a:xfrm>
        </p:spPr>
        <p:txBody>
          <a:bodyPr/>
          <a:lstStyle/>
          <a:p>
            <a:pPr>
              <a:buFontTx/>
              <a:buNone/>
              <a:defRPr/>
            </a:pPr>
            <a:r>
              <a:rPr lang="pl-PL" b="1" dirty="0" smtClean="0"/>
              <a:t>Zadania w planie określane są: </a:t>
            </a:r>
          </a:p>
          <a:p>
            <a:pPr indent="0">
              <a:spcBef>
                <a:spcPts val="0"/>
              </a:spcBef>
              <a:buFontTx/>
              <a:buNone/>
              <a:defRPr/>
            </a:pPr>
            <a:r>
              <a:rPr lang="pl-PL" dirty="0" smtClean="0"/>
              <a:t>A</a:t>
            </a:r>
            <a:r>
              <a:rPr lang="pl-PL" b="1" dirty="0" smtClean="0"/>
              <a:t>. </a:t>
            </a:r>
            <a:r>
              <a:rPr lang="pl-PL" sz="2400" b="1" dirty="0" smtClean="0"/>
              <a:t>dla osoby psychicznie chorej</a:t>
            </a:r>
            <a:r>
              <a:rPr lang="pl-PL" sz="2400" dirty="0" smtClean="0"/>
              <a:t>, np.:</a:t>
            </a:r>
          </a:p>
          <a:p>
            <a:pPr indent="0">
              <a:spcBef>
                <a:spcPts val="0"/>
              </a:spcBef>
              <a:buFontTx/>
              <a:buNone/>
              <a:defRPr/>
            </a:pPr>
            <a:r>
              <a:rPr lang="pl-PL" sz="2400" dirty="0" smtClean="0"/>
              <a:t>- regularne branie leków </a:t>
            </a:r>
          </a:p>
          <a:p>
            <a:pPr indent="0">
              <a:spcBef>
                <a:spcPts val="0"/>
              </a:spcBef>
              <a:buFontTx/>
              <a:buNone/>
              <a:defRPr/>
            </a:pPr>
            <a:r>
              <a:rPr lang="pl-PL" sz="2400" dirty="0" smtClean="0"/>
              <a:t>- uczestnictwo w spotkaniach ze specjalistami (lekarz, terapeuta, pracownik socjalny itp.)</a:t>
            </a:r>
          </a:p>
          <a:p>
            <a:pPr indent="0">
              <a:spcBef>
                <a:spcPts val="0"/>
              </a:spcBef>
              <a:buFontTx/>
              <a:buNone/>
              <a:defRPr/>
            </a:pPr>
            <a:r>
              <a:rPr lang="pl-PL" sz="2400" dirty="0" smtClean="0"/>
              <a:t>- aktywność fizyczna i podejmowanie kontaktów społecznych</a:t>
            </a:r>
          </a:p>
          <a:p>
            <a:pPr indent="0">
              <a:spcBef>
                <a:spcPts val="0"/>
              </a:spcBef>
              <a:buFontTx/>
              <a:buNone/>
              <a:defRPr/>
            </a:pPr>
            <a:r>
              <a:rPr lang="pl-PL" sz="2400" dirty="0" smtClean="0"/>
              <a:t>- podjęcie aktywności zawodowej</a:t>
            </a:r>
          </a:p>
          <a:p>
            <a:pPr indent="0">
              <a:spcBef>
                <a:spcPts val="0"/>
              </a:spcBef>
              <a:buFontTx/>
              <a:buNone/>
              <a:defRPr/>
            </a:pPr>
            <a:r>
              <a:rPr lang="pl-PL" sz="2400" dirty="0" smtClean="0"/>
              <a:t>- samoobsługa</a:t>
            </a:r>
          </a:p>
          <a:p>
            <a:pPr indent="0">
              <a:spcBef>
                <a:spcPts val="0"/>
              </a:spcBef>
              <a:buFontTx/>
              <a:buNone/>
              <a:defRPr/>
            </a:pPr>
            <a:r>
              <a:rPr lang="pl-PL" sz="2400" dirty="0" smtClean="0"/>
              <a:t>- utrzymanie porządku i czystości w swoim środowisku</a:t>
            </a:r>
          </a:p>
          <a:p>
            <a:pPr indent="0">
              <a:spcBef>
                <a:spcPts val="0"/>
              </a:spcBef>
              <a:buFontTx/>
              <a:buNone/>
              <a:defRPr/>
            </a:pPr>
            <a:r>
              <a:rPr lang="pl-PL" sz="2400" dirty="0" smtClean="0"/>
              <a:t>- dbałość o poprawny wygląd zewnętrzny i higieną osobistą</a:t>
            </a:r>
          </a:p>
          <a:p>
            <a:pPr indent="0">
              <a:spcBef>
                <a:spcPts val="0"/>
              </a:spcBef>
              <a:buFontTx/>
              <a:buNone/>
              <a:defRPr/>
            </a:pPr>
            <a:r>
              <a:rPr lang="pl-PL" sz="2400" dirty="0" smtClean="0"/>
              <a:t>- podejmowanie się załatwiania własnych spraw urzędowych (opłacanie rachunków, pobieranie świadczeń itp.)</a:t>
            </a:r>
          </a:p>
          <a:p>
            <a:pPr>
              <a:defRPr/>
            </a:pPr>
            <a:endParaRPr lang="pl-PL" dirty="0"/>
          </a:p>
        </p:txBody>
      </p:sp>
      <p:sp>
        <p:nvSpPr>
          <p:cNvPr id="34821"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A2F3D29-6C67-4089-A6F4-3CC599323F89}" type="slidenum">
              <a:rPr lang="pl-PL" sz="1400"/>
              <a:pPr algn="r"/>
              <a:t>33</a:t>
            </a:fld>
            <a:endParaRPr lang="pl-PL" sz="1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35843"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  i ich rodzinami</a:t>
            </a:r>
          </a:p>
        </p:txBody>
      </p:sp>
      <p:sp>
        <p:nvSpPr>
          <p:cNvPr id="69636" name="Symbol zastępczy zawartości 4"/>
          <p:cNvSpPr>
            <a:spLocks noGrp="1"/>
          </p:cNvSpPr>
          <p:nvPr>
            <p:ph idx="4294967295"/>
          </p:nvPr>
        </p:nvSpPr>
        <p:spPr>
          <a:xfrm>
            <a:off x="250825" y="1125538"/>
            <a:ext cx="8893175" cy="5000625"/>
          </a:xfrm>
        </p:spPr>
        <p:txBody>
          <a:bodyPr/>
          <a:lstStyle/>
          <a:p>
            <a:pPr>
              <a:buFontTx/>
              <a:buNone/>
              <a:defRPr/>
            </a:pPr>
            <a:r>
              <a:rPr lang="pl-PL" b="1" dirty="0" smtClean="0"/>
              <a:t>Zadania w planie określane są: </a:t>
            </a:r>
          </a:p>
          <a:p>
            <a:pPr indent="0">
              <a:spcBef>
                <a:spcPts val="0"/>
              </a:spcBef>
              <a:buFontTx/>
              <a:buNone/>
              <a:defRPr/>
            </a:pPr>
            <a:r>
              <a:rPr lang="pl-PL" dirty="0" smtClean="0"/>
              <a:t>B</a:t>
            </a:r>
            <a:r>
              <a:rPr lang="pl-PL" b="1" dirty="0" smtClean="0"/>
              <a:t>. </a:t>
            </a:r>
            <a:r>
              <a:rPr lang="pl-PL" sz="2400" b="1" dirty="0" smtClean="0"/>
              <a:t>dla pracownika socjalnego</a:t>
            </a:r>
            <a:r>
              <a:rPr lang="pl-PL" sz="2400" dirty="0" smtClean="0"/>
              <a:t>, np.:</a:t>
            </a:r>
          </a:p>
          <a:p>
            <a:pPr>
              <a:buFontTx/>
              <a:buNone/>
              <a:defRPr/>
            </a:pPr>
            <a:r>
              <a:rPr lang="pl-PL" sz="2000" dirty="0" smtClean="0"/>
              <a:t>- </a:t>
            </a:r>
            <a:r>
              <a:rPr lang="pl-PL" sz="1800" dirty="0" smtClean="0"/>
              <a:t>organizowanie systemu wsparcia dla osoby psychicznie chorej</a:t>
            </a:r>
          </a:p>
          <a:p>
            <a:pPr>
              <a:buFontTx/>
              <a:buNone/>
              <a:defRPr/>
            </a:pPr>
            <a:r>
              <a:rPr lang="pl-PL" sz="1800" dirty="0" smtClean="0"/>
              <a:t>- motywowanie osoby psychicznie chorej do podjęcia leczenia</a:t>
            </a:r>
          </a:p>
          <a:p>
            <a:pPr>
              <a:buFontTx/>
              <a:buNone/>
              <a:defRPr/>
            </a:pPr>
            <a:r>
              <a:rPr lang="pl-PL" sz="1800" dirty="0" smtClean="0"/>
              <a:t>- działania interwencyjne w przypadkach pogorszenia stanu zdrowia osoby psychicznie chorej </a:t>
            </a:r>
          </a:p>
          <a:p>
            <a:pPr>
              <a:buFontTx/>
              <a:buChar char="-"/>
              <a:defRPr/>
            </a:pPr>
            <a:r>
              <a:rPr lang="pl-PL" sz="1800" dirty="0" smtClean="0"/>
              <a:t>motywowanie osoby psychicznie chorej do aktywności życiowej i zawodowej</a:t>
            </a:r>
          </a:p>
          <a:p>
            <a:pPr>
              <a:buFontTx/>
              <a:buNone/>
              <a:defRPr/>
            </a:pPr>
            <a:r>
              <a:rPr lang="pl-PL" sz="1800" dirty="0" smtClean="0"/>
              <a:t>- wspieranie rodziny w radzeniu sobie z kryzysem wywołanym chorobą psychiczną członka rodziny (informacje, motywowanie, porady, towarzyszenie)</a:t>
            </a:r>
          </a:p>
          <a:p>
            <a:pPr>
              <a:buFontTx/>
              <a:buNone/>
              <a:defRPr/>
            </a:pPr>
            <a:r>
              <a:rPr lang="pl-PL" sz="1800" dirty="0" smtClean="0"/>
              <a:t>- podtrzymywanie właściwych relacji w rodzinie</a:t>
            </a:r>
          </a:p>
          <a:p>
            <a:pPr>
              <a:buFontTx/>
              <a:buNone/>
              <a:defRPr/>
            </a:pPr>
            <a:r>
              <a:rPr lang="pl-PL" sz="1800" dirty="0" smtClean="0"/>
              <a:t>- wskazywanie osobie psychicznie chorej i jej rodzinie sposobów radzenia sobie z objawami choroby psychicznej: unikanie alkoholu i narkotyków, pomoc lekarska, obniżenia oczekiwań wobec siebie, wyznaczanie sobie małych, ale realnych celów, </a:t>
            </a:r>
          </a:p>
          <a:p>
            <a:pPr>
              <a:buFontTx/>
              <a:buNone/>
              <a:defRPr/>
            </a:pPr>
            <a:r>
              <a:rPr lang="pl-PL" sz="1800" dirty="0" smtClean="0"/>
              <a:t>- wspieranie rozwoju  zaradności życiowej osoby psychicznie chorej,</a:t>
            </a:r>
          </a:p>
          <a:p>
            <a:pPr>
              <a:defRPr/>
            </a:pPr>
            <a:endParaRPr lang="pl-PL" dirty="0"/>
          </a:p>
        </p:txBody>
      </p:sp>
      <p:sp>
        <p:nvSpPr>
          <p:cNvPr id="35845"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952D413E-F06E-44FC-8FDC-CDB2FD11D607}" type="slidenum">
              <a:rPr lang="pl-PL" sz="1400"/>
              <a:pPr algn="r"/>
              <a:t>34</a:t>
            </a:fld>
            <a:endParaRPr lang="pl-PL" sz="1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36867"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  i ich rodzinami</a:t>
            </a:r>
          </a:p>
        </p:txBody>
      </p:sp>
      <p:sp>
        <p:nvSpPr>
          <p:cNvPr id="69636" name="Symbol zastępczy zawartości 4"/>
          <p:cNvSpPr>
            <a:spLocks noGrp="1"/>
          </p:cNvSpPr>
          <p:nvPr>
            <p:ph idx="4294967295"/>
          </p:nvPr>
        </p:nvSpPr>
        <p:spPr>
          <a:xfrm>
            <a:off x="250825" y="1125538"/>
            <a:ext cx="8893175" cy="5000625"/>
          </a:xfrm>
        </p:spPr>
        <p:txBody>
          <a:bodyPr/>
          <a:lstStyle/>
          <a:p>
            <a:pPr>
              <a:buFontTx/>
              <a:buNone/>
              <a:defRPr/>
            </a:pPr>
            <a:r>
              <a:rPr lang="pl-PL" b="1" dirty="0" smtClean="0"/>
              <a:t>Zadania w planie określane są: </a:t>
            </a:r>
          </a:p>
          <a:p>
            <a:pPr indent="0">
              <a:spcBef>
                <a:spcPts val="0"/>
              </a:spcBef>
              <a:buFontTx/>
              <a:buNone/>
              <a:defRPr/>
            </a:pPr>
            <a:r>
              <a:rPr lang="pl-PL" dirty="0" smtClean="0"/>
              <a:t>C</a:t>
            </a:r>
            <a:r>
              <a:rPr lang="pl-PL" b="1" dirty="0" smtClean="0"/>
              <a:t>. </a:t>
            </a:r>
            <a:r>
              <a:rPr lang="pl-PL" sz="2400" b="1" dirty="0" smtClean="0"/>
              <a:t>dla rodziny i najbliższych</a:t>
            </a:r>
            <a:r>
              <a:rPr lang="pl-PL" sz="2400" dirty="0" smtClean="0"/>
              <a:t>, np.:</a:t>
            </a:r>
          </a:p>
          <a:p>
            <a:pPr>
              <a:buFontTx/>
              <a:buNone/>
              <a:defRPr/>
            </a:pPr>
            <a:r>
              <a:rPr lang="pl-PL" sz="2000" dirty="0" smtClean="0"/>
              <a:t>- motywowanie do aktywności życiowej i leczenia</a:t>
            </a:r>
          </a:p>
          <a:p>
            <a:pPr>
              <a:buFontTx/>
              <a:buNone/>
              <a:defRPr/>
            </a:pPr>
            <a:r>
              <a:rPr lang="pl-PL" sz="2000" dirty="0" smtClean="0"/>
              <a:t>- pomoc w utrzymaniu higieny osobistej i porządku w mieszkaniu</a:t>
            </a:r>
          </a:p>
          <a:p>
            <a:pPr>
              <a:buFontTx/>
              <a:buNone/>
              <a:defRPr/>
            </a:pPr>
            <a:r>
              <a:rPr lang="pl-PL" sz="2000" dirty="0" smtClean="0"/>
              <a:t>- pomoc w przygotowywaniu posiłków</a:t>
            </a:r>
          </a:p>
          <a:p>
            <a:pPr>
              <a:buFontTx/>
              <a:buNone/>
              <a:defRPr/>
            </a:pPr>
            <a:r>
              <a:rPr lang="pl-PL" sz="2000" dirty="0" smtClean="0"/>
              <a:t>- wizyty u lekarza - monitorowanie</a:t>
            </a:r>
          </a:p>
          <a:p>
            <a:pPr>
              <a:buFontTx/>
              <a:buNone/>
              <a:defRPr/>
            </a:pPr>
            <a:r>
              <a:rPr lang="pl-PL" sz="2000" dirty="0" smtClean="0"/>
              <a:t>- kontrola brania leków</a:t>
            </a:r>
          </a:p>
          <a:p>
            <a:pPr>
              <a:buFontTx/>
              <a:buNone/>
              <a:defRPr/>
            </a:pPr>
            <a:r>
              <a:rPr lang="pl-PL" sz="2000" dirty="0" smtClean="0"/>
              <a:t>- organizowanie czasu pobytu w domu poprzez zajęcia domowe, obowiązki, wspólne spędzanie czasu wolnego</a:t>
            </a:r>
          </a:p>
          <a:p>
            <a:pPr>
              <a:buFontTx/>
              <a:buNone/>
              <a:defRPr/>
            </a:pPr>
            <a:r>
              <a:rPr lang="pl-PL" sz="2000" dirty="0" smtClean="0"/>
              <a:t>- uczestniczenie w grupie wsparcia dla rodzin osób psychicznie chorych (w razie potrzeby)</a:t>
            </a:r>
          </a:p>
          <a:p>
            <a:pPr>
              <a:defRPr/>
            </a:pPr>
            <a:endParaRPr lang="pl-PL" dirty="0"/>
          </a:p>
        </p:txBody>
      </p:sp>
      <p:sp>
        <p:nvSpPr>
          <p:cNvPr id="36869"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3FE914C-B26F-435D-8261-528E436B928F}" type="slidenum">
              <a:rPr lang="pl-PL" sz="1400"/>
              <a:pPr algn="r"/>
              <a:t>35</a:t>
            </a:fld>
            <a:endParaRPr lang="pl-PL"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37891"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  i ich rodzinami</a:t>
            </a:r>
          </a:p>
        </p:txBody>
      </p:sp>
      <p:sp>
        <p:nvSpPr>
          <p:cNvPr id="37892" name="Symbol zastępczy zawartości 4"/>
          <p:cNvSpPr>
            <a:spLocks noGrp="1"/>
          </p:cNvSpPr>
          <p:nvPr>
            <p:ph idx="4294967295"/>
          </p:nvPr>
        </p:nvSpPr>
        <p:spPr>
          <a:xfrm>
            <a:off x="250825" y="1125538"/>
            <a:ext cx="8893175" cy="5000625"/>
          </a:xfrm>
        </p:spPr>
        <p:txBody>
          <a:bodyPr/>
          <a:lstStyle/>
          <a:p>
            <a:pPr>
              <a:buFontTx/>
              <a:buNone/>
            </a:pPr>
            <a:r>
              <a:rPr lang="pl-PL" b="1" smtClean="0"/>
              <a:t>Zadania w planie określane są: </a:t>
            </a:r>
          </a:p>
          <a:p>
            <a:pPr>
              <a:buFontTx/>
              <a:buNone/>
            </a:pPr>
            <a:r>
              <a:rPr lang="pl-PL" smtClean="0"/>
              <a:t>D</a:t>
            </a:r>
            <a:r>
              <a:rPr lang="pl-PL" b="1" smtClean="0"/>
              <a:t>. </a:t>
            </a:r>
            <a:r>
              <a:rPr lang="pl-PL" sz="2400" smtClean="0"/>
              <a:t>dla innych osób czy instytucji zaangażowanych w proces, np.:</a:t>
            </a:r>
          </a:p>
          <a:p>
            <a:pPr>
              <a:buFontTx/>
              <a:buNone/>
            </a:pPr>
            <a:r>
              <a:rPr lang="pl-PL" sz="2400" smtClean="0"/>
              <a:t>- monitoring sąsiedzki</a:t>
            </a:r>
          </a:p>
          <a:p>
            <a:pPr>
              <a:buFontTx/>
              <a:buNone/>
            </a:pPr>
            <a:r>
              <a:rPr lang="pl-PL" sz="2400" smtClean="0"/>
              <a:t>- pomoc w zakupach</a:t>
            </a:r>
          </a:p>
          <a:p>
            <a:pPr>
              <a:buFontTx/>
              <a:buNone/>
            </a:pPr>
            <a:r>
              <a:rPr lang="pl-PL" sz="2400" smtClean="0"/>
              <a:t>- inicjowanie i organizowanie grup wsparcia dla rodzin</a:t>
            </a:r>
            <a:endParaRPr lang="pl-PL" smtClean="0"/>
          </a:p>
        </p:txBody>
      </p:sp>
      <p:sp>
        <p:nvSpPr>
          <p:cNvPr id="37893"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EAAD147-802D-42D3-9347-FB602C29DBBB}" type="slidenum">
              <a:rPr lang="pl-PL" sz="1400"/>
              <a:pPr algn="r"/>
              <a:t>36</a:t>
            </a:fld>
            <a:endParaRPr lang="pl-PL" sz="14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srcRect t="4463"/>
          <a:stretch>
            <a:fillRect/>
          </a:stretch>
        </p:blipFill>
        <p:spPr bwMode="auto">
          <a:xfrm>
            <a:off x="0" y="307975"/>
            <a:ext cx="9144000" cy="6550025"/>
          </a:xfrm>
          <a:prstGeom prst="rect">
            <a:avLst/>
          </a:prstGeom>
          <a:noFill/>
          <a:ln w="9525">
            <a:noFill/>
            <a:miter lim="800000"/>
            <a:headEnd/>
            <a:tailEnd/>
          </a:ln>
        </p:spPr>
      </p:pic>
      <p:sp>
        <p:nvSpPr>
          <p:cNvPr id="38915" name="Rectangle 6"/>
          <p:cNvSpPr>
            <a:spLocks noGrp="1" noChangeArrowheads="1"/>
          </p:cNvSpPr>
          <p:nvPr>
            <p:ph type="title" idx="4294967295"/>
          </p:nvPr>
        </p:nvSpPr>
        <p:spPr>
          <a:xfrm>
            <a:off x="2124075" y="0"/>
            <a:ext cx="7019925" cy="1196975"/>
          </a:xfrm>
        </p:spPr>
        <p:txBody>
          <a:bodyPr/>
          <a:lstStyle/>
          <a:p>
            <a:pPr eaLnBrk="1" hangingPunct="1"/>
            <a:r>
              <a:rPr lang="pl-PL" sz="1600" b="1" smtClean="0"/>
              <a:t>Elementy standardu pracy socjalnej metodą indywidualnego przypadku na przykładzie pracy z osobami chorymi psychicznie</a:t>
            </a:r>
            <a:br>
              <a:rPr lang="pl-PL" sz="1600" b="1" smtClean="0"/>
            </a:br>
            <a:r>
              <a:rPr lang="pl-PL" sz="1600" b="1" smtClean="0"/>
              <a:t> i ich rodzinami</a:t>
            </a:r>
          </a:p>
        </p:txBody>
      </p:sp>
      <p:sp>
        <p:nvSpPr>
          <p:cNvPr id="38916" name="Symbol zastępczy zawartości 4"/>
          <p:cNvSpPr>
            <a:spLocks noGrp="1"/>
          </p:cNvSpPr>
          <p:nvPr>
            <p:ph idx="4294967295"/>
          </p:nvPr>
        </p:nvSpPr>
        <p:spPr>
          <a:xfrm>
            <a:off x="250825" y="1196975"/>
            <a:ext cx="8893175" cy="4929188"/>
          </a:xfrm>
        </p:spPr>
        <p:txBody>
          <a:bodyPr/>
          <a:lstStyle/>
          <a:p>
            <a:pPr>
              <a:buFontTx/>
              <a:buNone/>
            </a:pPr>
            <a:r>
              <a:rPr lang="pl-PL" sz="1800" b="1" smtClean="0">
                <a:sym typeface="Webdings" pitchFamily="18" charset="2"/>
              </a:rPr>
              <a:t>  </a:t>
            </a:r>
            <a:r>
              <a:rPr lang="pl-PL" sz="1800" b="1" smtClean="0"/>
              <a:t>Przykładowe usługi pomocy i integracji społecznej adresowane do osób chorych  psychicznie i ich rodzin to:</a:t>
            </a:r>
          </a:p>
          <a:p>
            <a:r>
              <a:rPr lang="pl-PL" sz="1800" b="1" smtClean="0"/>
              <a:t>specjalistyczne usługi opiekuńcze</a:t>
            </a:r>
          </a:p>
          <a:p>
            <a:r>
              <a:rPr lang="pl-PL" sz="1800" b="1" smtClean="0"/>
              <a:t>usługi świadczone przez środowiskowy dom samopomocy</a:t>
            </a:r>
          </a:p>
          <a:p>
            <a:r>
              <a:rPr lang="pl-PL" sz="1800" b="1" smtClean="0"/>
              <a:t>uczestnictwo w warsztatach terapii zajęciowej</a:t>
            </a:r>
          </a:p>
          <a:p>
            <a:r>
              <a:rPr lang="pl-PL" sz="1800" b="1" smtClean="0"/>
              <a:t>okresowe lub stałe pobyty w domu pomocy społecznej dla osób psychicznie chorych.</a:t>
            </a:r>
          </a:p>
          <a:p>
            <a:pPr>
              <a:buFontTx/>
              <a:buNone/>
            </a:pPr>
            <a:endParaRPr lang="pl-PL" sz="800" b="1" smtClean="0"/>
          </a:p>
          <a:p>
            <a:pPr>
              <a:buFontTx/>
              <a:buNone/>
            </a:pPr>
            <a:r>
              <a:rPr lang="pl-PL" sz="1800" b="1" smtClean="0">
                <a:sym typeface="Webdings" pitchFamily="18" charset="2"/>
              </a:rPr>
              <a:t>  </a:t>
            </a:r>
            <a:r>
              <a:rPr lang="pl-PL" sz="1800" b="1" smtClean="0"/>
              <a:t>W ramach systemu ochrony zdrowia istotna usługą jest psychoterapia</a:t>
            </a:r>
          </a:p>
          <a:p>
            <a:pPr>
              <a:buFontTx/>
              <a:buNone/>
            </a:pPr>
            <a:r>
              <a:rPr lang="pl-PL" sz="1800" b="1" smtClean="0"/>
              <a:t>zarówno indywidualna, jak i psychoterapia obejmująca rodzinę osoby chorej psychicznie.</a:t>
            </a:r>
          </a:p>
          <a:p>
            <a:pPr>
              <a:buFontTx/>
              <a:buNone/>
            </a:pPr>
            <a:endParaRPr lang="pl-PL" sz="800" b="1" smtClean="0"/>
          </a:p>
          <a:p>
            <a:pPr>
              <a:buFontTx/>
              <a:buNone/>
            </a:pPr>
            <a:r>
              <a:rPr lang="pl-PL" sz="1800" b="1" smtClean="0">
                <a:sym typeface="Webdings" pitchFamily="18" charset="2"/>
              </a:rPr>
              <a:t> </a:t>
            </a:r>
            <a:r>
              <a:rPr lang="pl-PL" sz="1800" b="1" smtClean="0"/>
              <a:t>Kompletny pakiet usług dla osób z niepełnosprawnością, ze specjalnym dodatkiem – pakietem usług dla osób z zaburzeniami psychicznymi i ich rodzin stanowi załącznik do opracowanych standardów</a:t>
            </a:r>
          </a:p>
        </p:txBody>
      </p:sp>
      <p:sp>
        <p:nvSpPr>
          <p:cNvPr id="38917" name="Symbol zastępczy numeru slajdu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5487A8D-73E9-4D67-91FB-B3B1F30D0762}" type="slidenum">
              <a:rPr lang="pl-PL" sz="1400"/>
              <a:pPr algn="r"/>
              <a:t>37</a:t>
            </a:fld>
            <a:endParaRPr lang="pl-PL" sz="14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39939" name="Rectangle 6"/>
          <p:cNvSpPr>
            <a:spLocks noGrp="1" noChangeArrowheads="1"/>
          </p:cNvSpPr>
          <p:nvPr>
            <p:ph type="title"/>
          </p:nvPr>
        </p:nvSpPr>
        <p:spPr>
          <a:xfrm>
            <a:off x="2268538" y="0"/>
            <a:ext cx="7019925" cy="836613"/>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endParaRPr lang="pl-PL" sz="1800" b="1" smtClean="0"/>
          </a:p>
        </p:txBody>
      </p:sp>
      <p:sp>
        <p:nvSpPr>
          <p:cNvPr id="39940" name="Symbol zastępczy zawartości 4"/>
          <p:cNvSpPr>
            <a:spLocks noGrp="1"/>
          </p:cNvSpPr>
          <p:nvPr>
            <p:ph sz="half" idx="1"/>
          </p:nvPr>
        </p:nvSpPr>
        <p:spPr>
          <a:xfrm>
            <a:off x="179388" y="1125538"/>
            <a:ext cx="8785225" cy="4884737"/>
          </a:xfrm>
        </p:spPr>
        <p:txBody>
          <a:bodyPr/>
          <a:lstStyle/>
          <a:p>
            <a:pPr marL="533400" indent="-533400" algn="just" eaLnBrk="1" hangingPunct="1">
              <a:lnSpc>
                <a:spcPct val="90000"/>
              </a:lnSpc>
              <a:buFontTx/>
              <a:buNone/>
            </a:pPr>
            <a:r>
              <a:rPr lang="pl-PL" sz="2400" b="1" smtClean="0"/>
              <a:t>3 etap pracy socjalnej: Realizacja planu działania</a:t>
            </a:r>
          </a:p>
          <a:p>
            <a:pPr marL="533400" indent="-533400" algn="just" eaLnBrk="1" hangingPunct="1">
              <a:lnSpc>
                <a:spcPct val="90000"/>
              </a:lnSpc>
              <a:buFontTx/>
              <a:buNone/>
            </a:pPr>
            <a:endParaRPr lang="pl-PL" sz="800" smtClean="0"/>
          </a:p>
          <a:p>
            <a:pPr marL="533400" indent="-533400"/>
            <a:r>
              <a:rPr lang="pl-PL" sz="2000" smtClean="0"/>
              <a:t>W realizację działań zaangażowane powinny być </a:t>
            </a:r>
            <a:r>
              <a:rPr lang="pl-PL" sz="2000" b="1" smtClean="0"/>
              <a:t>obydwie strony</a:t>
            </a:r>
            <a:br>
              <a:rPr lang="pl-PL" sz="2000" b="1" smtClean="0"/>
            </a:br>
            <a:r>
              <a:rPr lang="pl-PL" sz="2000" smtClean="0"/>
              <a:t>tj. pracownik socjalny i osoba z niepełnosprawnością oraz jej rodzina a także instytucje i organizacje włączone w proces pomocy,</a:t>
            </a:r>
          </a:p>
          <a:p>
            <a:pPr marL="533400" indent="-533400"/>
            <a:r>
              <a:rPr lang="pl-PL" sz="2000" smtClean="0"/>
              <a:t>Pracownik socjalny powinien uzgodnić z podmiotami świadczącymi wsparcie osobie z niepełnosprawności sposób przepływu informacji </a:t>
            </a:r>
            <a:br>
              <a:rPr lang="pl-PL" sz="2000" smtClean="0"/>
            </a:br>
            <a:r>
              <a:rPr lang="pl-PL" sz="2000" smtClean="0"/>
              <a:t>i konsultacji oraz go na bieżąco realizować </a:t>
            </a:r>
            <a:r>
              <a:rPr lang="pl-PL" sz="2000" b="1" smtClean="0"/>
              <a:t>(koordynacja działań);</a:t>
            </a:r>
          </a:p>
          <a:p>
            <a:pPr marL="533400" indent="-533400"/>
            <a:r>
              <a:rPr lang="pl-PL" sz="2000" smtClean="0"/>
              <a:t>Realizacja planu działania wymaga </a:t>
            </a:r>
            <a:r>
              <a:rPr lang="pl-PL" sz="2000" b="1" smtClean="0"/>
              <a:t>systematyczności i stałego monitorowania przebiegu procesu pomocy. </a:t>
            </a:r>
            <a:r>
              <a:rPr lang="pl-PL" sz="2000" smtClean="0"/>
              <a:t>Istotne jest motywowanie osoby z zaburzeniami psychicznymi, dostrzeganie każdego zrealizowanego kroku przez osobę chorą psychicznie </a:t>
            </a:r>
            <a:br>
              <a:rPr lang="pl-PL" sz="2000" smtClean="0"/>
            </a:br>
            <a:r>
              <a:rPr lang="pl-PL" sz="2000" smtClean="0"/>
              <a:t>i wzmacnianie jej poczucia sprawstwa.</a:t>
            </a:r>
            <a:endParaRPr lang="pl-PL" sz="2000" b="1" smtClean="0"/>
          </a:p>
          <a:p>
            <a:pPr marL="533400" indent="-533400"/>
            <a:r>
              <a:rPr lang="pl-PL" sz="2000" smtClean="0"/>
              <a:t>Pracownik socjalny w sytuacji zmiany sytuacji osoby </a:t>
            </a:r>
            <a:br>
              <a:rPr lang="pl-PL" sz="2000" smtClean="0"/>
            </a:br>
            <a:r>
              <a:rPr lang="pl-PL" sz="2000" smtClean="0"/>
              <a:t>z niepełnosprawnością powinien wprowadzać </a:t>
            </a:r>
            <a:r>
              <a:rPr lang="pl-PL" sz="2000" b="1" smtClean="0"/>
              <a:t>zmiany do planu działania. </a:t>
            </a:r>
          </a:p>
          <a:p>
            <a:pPr marL="533400" indent="-533400" eaLnBrk="1" hangingPunct="1">
              <a:lnSpc>
                <a:spcPct val="90000"/>
              </a:lnSpc>
            </a:pPr>
            <a:endParaRPr lang="pl-PL" sz="1400" b="1" smtClean="0"/>
          </a:p>
          <a:p>
            <a:pPr marL="1295400" lvl="2" indent="-381000" eaLnBrk="1" hangingPunct="1">
              <a:lnSpc>
                <a:spcPct val="90000"/>
              </a:lnSpc>
              <a:buFontTx/>
              <a:buAutoNum type="arabicPeriod"/>
            </a:pPr>
            <a:endParaRPr lang="pl-PL" sz="1400" smtClean="0"/>
          </a:p>
          <a:p>
            <a:pPr marL="1295400" lvl="2" indent="-381000" eaLnBrk="1" hangingPunct="1">
              <a:lnSpc>
                <a:spcPct val="90000"/>
              </a:lnSpc>
            </a:pPr>
            <a:endParaRPr lang="pl-PL" sz="1400" b="1" smtClean="0"/>
          </a:p>
          <a:p>
            <a:pPr marL="1295400" lvl="2" indent="-381000" eaLnBrk="1" hangingPunct="1">
              <a:lnSpc>
                <a:spcPct val="90000"/>
              </a:lnSpc>
              <a:buFontTx/>
              <a:buNone/>
            </a:pPr>
            <a:endParaRPr lang="pl-PL" sz="1400" smtClean="0"/>
          </a:p>
          <a:p>
            <a:pPr marL="1295400" lvl="2" indent="-381000" eaLnBrk="1" hangingPunct="1">
              <a:lnSpc>
                <a:spcPct val="90000"/>
              </a:lnSpc>
            </a:pPr>
            <a:endParaRPr lang="pl-PL" sz="1400" smtClean="0"/>
          </a:p>
          <a:p>
            <a:pPr marL="1295400" lvl="2" indent="-381000" eaLnBrk="1" hangingPunct="1">
              <a:lnSpc>
                <a:spcPct val="90000"/>
              </a:lnSpc>
            </a:pPr>
            <a:endParaRPr lang="pl-PL" sz="1400" smtClean="0"/>
          </a:p>
          <a:p>
            <a:pPr marL="1295400" lvl="2" indent="-381000" algn="just" eaLnBrk="1" hangingPunct="1">
              <a:lnSpc>
                <a:spcPct val="90000"/>
              </a:lnSpc>
            </a:pPr>
            <a:endParaRPr lang="pl-PL" sz="1400" smtClean="0"/>
          </a:p>
          <a:p>
            <a:pPr marL="1295400" lvl="2" indent="-381000" eaLnBrk="1" hangingPunct="1">
              <a:lnSpc>
                <a:spcPct val="90000"/>
              </a:lnSpc>
            </a:pPr>
            <a:endParaRPr lang="pl-PL" sz="1400" smtClean="0"/>
          </a:p>
          <a:p>
            <a:pPr marL="1295400" lvl="2" indent="-381000" eaLnBrk="1" hangingPunct="1">
              <a:lnSpc>
                <a:spcPct val="90000"/>
              </a:lnSpc>
            </a:pPr>
            <a:endParaRPr lang="pl-PL" sz="1400" smtClean="0"/>
          </a:p>
          <a:p>
            <a:pPr marL="1295400" lvl="2" indent="-381000" eaLnBrk="1" hangingPunct="1">
              <a:lnSpc>
                <a:spcPct val="90000"/>
              </a:lnSpc>
            </a:pPr>
            <a:endParaRPr lang="pl-PL" sz="1400" smtClean="0"/>
          </a:p>
          <a:p>
            <a:pPr marL="1295400" lvl="2" indent="-381000" eaLnBrk="1" hangingPunct="1">
              <a:lnSpc>
                <a:spcPct val="90000"/>
              </a:lnSpc>
            </a:pPr>
            <a:endParaRPr lang="pl-PL" sz="1400" smtClean="0"/>
          </a:p>
          <a:p>
            <a:pPr marL="1295400" lvl="2" indent="-381000" eaLnBrk="1" hangingPunct="1">
              <a:lnSpc>
                <a:spcPct val="90000"/>
              </a:lnSpc>
            </a:pPr>
            <a:endParaRPr lang="pl-PL" sz="1400" smtClean="0"/>
          </a:p>
          <a:p>
            <a:pPr marL="1295400" lvl="2" indent="-381000" eaLnBrk="1" hangingPunct="1">
              <a:lnSpc>
                <a:spcPct val="90000"/>
              </a:lnSpc>
            </a:pPr>
            <a:endParaRPr lang="pl-PL" sz="1400" smtClean="0"/>
          </a:p>
          <a:p>
            <a:pPr marL="533400" indent="-533400" eaLnBrk="1" hangingPunct="1">
              <a:lnSpc>
                <a:spcPct val="90000"/>
              </a:lnSpc>
              <a:buFontTx/>
              <a:buNone/>
            </a:pPr>
            <a:endParaRPr lang="pl-PL" sz="1400" smtClean="0"/>
          </a:p>
        </p:txBody>
      </p:sp>
      <p:sp>
        <p:nvSpPr>
          <p:cNvPr id="16390" name="Symbol zastępczy numeru slajdu 2"/>
          <p:cNvSpPr>
            <a:spLocks noGrp="1"/>
          </p:cNvSpPr>
          <p:nvPr>
            <p:ph type="sldNum" sz="quarter" idx="12"/>
          </p:nvPr>
        </p:nvSpPr>
        <p:spPr/>
        <p:txBody>
          <a:bodyPr/>
          <a:lstStyle/>
          <a:p>
            <a:pPr>
              <a:defRPr/>
            </a:pPr>
            <a:fld id="{32621D83-4542-4D54-83C3-52DAF2E0D569}" type="slidenum">
              <a:rPr lang="pl-PL" smtClean="0"/>
              <a:pPr>
                <a:defRPr/>
              </a:pPr>
              <a:t>38</a:t>
            </a:fld>
            <a:endParaRPr lang="pl-PL"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0963" name="Rectangle 6"/>
          <p:cNvSpPr>
            <a:spLocks noGrp="1" noChangeArrowheads="1"/>
          </p:cNvSpPr>
          <p:nvPr>
            <p:ph type="title"/>
          </p:nvPr>
        </p:nvSpPr>
        <p:spPr>
          <a:xfrm>
            <a:off x="2124075" y="0"/>
            <a:ext cx="7019925" cy="1125538"/>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p>
        </p:txBody>
      </p:sp>
      <p:sp>
        <p:nvSpPr>
          <p:cNvPr id="40964" name="Symbol zastępczy zawartości 4"/>
          <p:cNvSpPr>
            <a:spLocks noGrp="1"/>
          </p:cNvSpPr>
          <p:nvPr>
            <p:ph idx="1"/>
          </p:nvPr>
        </p:nvSpPr>
        <p:spPr>
          <a:xfrm>
            <a:off x="179388" y="1052513"/>
            <a:ext cx="8964612" cy="5073650"/>
          </a:xfrm>
        </p:spPr>
        <p:txBody>
          <a:bodyPr/>
          <a:lstStyle/>
          <a:p>
            <a:pPr marL="609600" indent="-609600" algn="just" eaLnBrk="1" hangingPunct="1">
              <a:buFontTx/>
              <a:buNone/>
            </a:pPr>
            <a:r>
              <a:rPr lang="pl-PL" sz="1600" b="1" u="sng" smtClean="0"/>
              <a:t>       </a:t>
            </a:r>
            <a:r>
              <a:rPr lang="pl-PL" sz="1400" b="1" u="sng" smtClean="0"/>
              <a:t>4 etap Systematyczna ewaluacja działań</a:t>
            </a:r>
          </a:p>
          <a:p>
            <a:pPr marL="609600" indent="-609600">
              <a:buFontTx/>
              <a:buNone/>
            </a:pPr>
            <a:r>
              <a:rPr lang="pl-PL" sz="1400" b="1" smtClean="0"/>
              <a:t>	Przez cały okres realizacji planu działań pracownik socjalny i klient dokonują oceny efektów podjętych działań. </a:t>
            </a:r>
          </a:p>
          <a:p>
            <a:pPr marL="609600" indent="-609600">
              <a:buFontTx/>
              <a:buNone/>
            </a:pPr>
            <a:r>
              <a:rPr lang="pl-PL" sz="1400" b="1" smtClean="0"/>
              <a:t>	Wśród pytań ewaluacyjnych na które na bieżąco powinien znaleźć odpowiedz pracownik socjalny oraz klient  można wyróżnić następujące: </a:t>
            </a:r>
          </a:p>
          <a:p>
            <a:pPr marL="609600" indent="-609600">
              <a:buFontTx/>
              <a:buNone/>
            </a:pPr>
            <a:endParaRPr lang="pl-PL" sz="1400" b="1" smtClean="0"/>
          </a:p>
          <a:p>
            <a:pPr marL="609600" indent="-609600"/>
            <a:r>
              <a:rPr lang="pl-PL" sz="1400" b="1" smtClean="0"/>
              <a:t>Co się zmieniło w sytuacji klienta?</a:t>
            </a:r>
          </a:p>
          <a:p>
            <a:pPr marL="609600" indent="-609600"/>
            <a:r>
              <a:rPr lang="pl-PL" sz="1400" b="1" smtClean="0"/>
              <a:t>Co nie uległo zmianie i dlaczego?</a:t>
            </a:r>
          </a:p>
          <a:p>
            <a:pPr marL="609600" indent="-609600"/>
            <a:r>
              <a:rPr lang="pl-PL" sz="1400" b="1" smtClean="0"/>
              <a:t>Jak klient obecnie postrzega problem?</a:t>
            </a:r>
          </a:p>
          <a:p>
            <a:pPr marL="609600" indent="-609600"/>
            <a:r>
              <a:rPr lang="pl-PL" sz="1400" b="1" smtClean="0"/>
              <a:t>Czy funkcjonowanie społeczne klienta poprawiło się?</a:t>
            </a:r>
          </a:p>
          <a:p>
            <a:pPr marL="609600" indent="-609600"/>
            <a:r>
              <a:rPr lang="pl-PL" sz="1400" b="1" smtClean="0"/>
              <a:t>Czy funkcjonowanie społeczne klienta się pogorszyło i dlaczego?</a:t>
            </a:r>
          </a:p>
          <a:p>
            <a:pPr marL="609600" indent="-609600"/>
            <a:r>
              <a:rPr lang="pl-PL" sz="1400" b="1" smtClean="0"/>
              <a:t>Jaki jest poziom postępu w procesie zmiany sytuacji klienta?</a:t>
            </a:r>
          </a:p>
          <a:p>
            <a:pPr marL="609600" indent="-609600"/>
            <a:r>
              <a:rPr lang="pl-PL" sz="1400" b="1" smtClean="0"/>
              <a:t>Czy potrzebne są inne działania interwencyjne?</a:t>
            </a:r>
          </a:p>
          <a:p>
            <a:pPr marL="609600" indent="-609600"/>
            <a:endParaRPr lang="pl-PL" sz="1400" b="1" smtClean="0"/>
          </a:p>
          <a:p>
            <a:pPr marL="609600" indent="-609600">
              <a:buFontTx/>
              <a:buNone/>
            </a:pPr>
            <a:r>
              <a:rPr lang="pl-PL" sz="1400" b="1" smtClean="0"/>
              <a:t>	Należy podkreślić aktywny udział klienta w procesie przeglądu podejmowanych działań oraz ich oceny. Uczestnictwo klienta jest istotne, gdyż pozwala klientowi uświadomić jakie zmiany nastąpiły w jego życiu, jakie osiągnięto już efekty, co jeszcze bardziej mobilizuje klienta do aktywnego udziału w procesie pomocy. W systematyczną ocenę działań powinna być włączona rodzina klienta oraz inne podmioty uczestniczące w procesie pomocy klientowi np. specjaliści, przedstawiciele placówek specjalistycznych</a:t>
            </a:r>
            <a:r>
              <a:rPr lang="pl-PL" sz="1200" b="1" smtClean="0"/>
              <a:t>.  </a:t>
            </a:r>
          </a:p>
        </p:txBody>
      </p:sp>
      <p:sp>
        <p:nvSpPr>
          <p:cNvPr id="17413" name="Symbol zastępczy numeru slajdu 2"/>
          <p:cNvSpPr>
            <a:spLocks noGrp="1"/>
          </p:cNvSpPr>
          <p:nvPr>
            <p:ph type="sldNum" sz="quarter" idx="12"/>
          </p:nvPr>
        </p:nvSpPr>
        <p:spPr/>
        <p:txBody>
          <a:bodyPr/>
          <a:lstStyle/>
          <a:p>
            <a:pPr>
              <a:defRPr/>
            </a:pPr>
            <a:fld id="{5F7E6EB1-9A50-4E27-9C97-1E7A01947A99}" type="slidenum">
              <a:rPr lang="pl-PL" smtClean="0"/>
              <a:pPr>
                <a:defRPr/>
              </a:pPr>
              <a:t>39</a:t>
            </a:fld>
            <a:endParaRPr lang="pl-P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p:cNvPicPr>
            <a:picLocks noGrp="1" noChangeAspect="1" noChangeArrowheads="1"/>
          </p:cNvPicPr>
          <p:nvPr>
            <p:ph idx="4294967295"/>
          </p:nvPr>
        </p:nvPicPr>
        <p:blipFill>
          <a:blip r:embed="rId3"/>
          <a:srcRect/>
          <a:stretch>
            <a:fillRect/>
          </a:stretch>
        </p:blipFill>
        <p:spPr>
          <a:xfrm>
            <a:off x="0" y="1588"/>
            <a:ext cx="9144000" cy="6856412"/>
          </a:xfrm>
        </p:spPr>
      </p:pic>
      <p:sp>
        <p:nvSpPr>
          <p:cNvPr id="5123" name="Rectangle 7"/>
          <p:cNvSpPr>
            <a:spLocks noGrp="1" noChangeArrowheads="1"/>
          </p:cNvSpPr>
          <p:nvPr>
            <p:ph type="ctrTitle"/>
          </p:nvPr>
        </p:nvSpPr>
        <p:spPr>
          <a:xfrm>
            <a:off x="684213" y="1196975"/>
            <a:ext cx="7772400" cy="4319588"/>
          </a:xfrm>
        </p:spPr>
        <p:txBody>
          <a:bodyPr/>
          <a:lstStyle/>
          <a:p>
            <a:r>
              <a:rPr lang="pl-PL" smtClean="0"/>
              <a:t/>
            </a:r>
            <a:br>
              <a:rPr lang="pl-PL" smtClean="0"/>
            </a:br>
            <a:endParaRPr lang="pl-PL" smtClean="0"/>
          </a:p>
        </p:txBody>
      </p:sp>
      <p:graphicFrame>
        <p:nvGraphicFramePr>
          <p:cNvPr id="8" name="Diagram 7"/>
          <p:cNvGraphicFramePr/>
          <p:nvPr/>
        </p:nvGraphicFramePr>
        <p:xfrm>
          <a:off x="107504" y="1268760"/>
          <a:ext cx="8928992" cy="48245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125" name="pole tekstowe 5"/>
          <p:cNvSpPr txBox="1">
            <a:spLocks noChangeArrowheads="1"/>
          </p:cNvSpPr>
          <p:nvPr/>
        </p:nvSpPr>
        <p:spPr bwMode="auto">
          <a:xfrm>
            <a:off x="3059113" y="188913"/>
            <a:ext cx="6084887" cy="769937"/>
          </a:xfrm>
          <a:prstGeom prst="rect">
            <a:avLst/>
          </a:prstGeom>
          <a:noFill/>
          <a:ln w="9525">
            <a:noFill/>
            <a:miter lim="800000"/>
            <a:headEnd/>
            <a:tailEnd/>
          </a:ln>
        </p:spPr>
        <p:txBody>
          <a:bodyPr wrap="none">
            <a:spAutoFit/>
          </a:bodyPr>
          <a:lstStyle/>
          <a:p>
            <a:r>
              <a:rPr lang="pl-PL" sz="4400">
                <a:solidFill>
                  <a:srgbClr val="005392"/>
                </a:solidFill>
              </a:rPr>
              <a:t>Zakres opisu standardu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776521C0-1D6E-45D8-B5C7-9921536B0953}"/>
                                            </p:graphicEl>
                                          </p:spTgt>
                                        </p:tgtEl>
                                        <p:attrNameLst>
                                          <p:attrName>style.visibility</p:attrName>
                                        </p:attrNameLst>
                                      </p:cBhvr>
                                      <p:to>
                                        <p:strVal val="visible"/>
                                      </p:to>
                                    </p:set>
                                    <p:animEffect transition="in" filter="wipe(left)">
                                      <p:cBhvr>
                                        <p:cTn id="7" dur="500"/>
                                        <p:tgtEl>
                                          <p:spTgt spid="8">
                                            <p:graphicEl>
                                              <a:dgm id="{776521C0-1D6E-45D8-B5C7-9921536B095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1EA34A13-6F83-4828-BBB2-50D59F0BB70C}"/>
                                            </p:graphicEl>
                                          </p:spTgt>
                                        </p:tgtEl>
                                        <p:attrNameLst>
                                          <p:attrName>style.visibility</p:attrName>
                                        </p:attrNameLst>
                                      </p:cBhvr>
                                      <p:to>
                                        <p:strVal val="visible"/>
                                      </p:to>
                                    </p:set>
                                    <p:animEffect transition="in" filter="wipe(left)">
                                      <p:cBhvr>
                                        <p:cTn id="12" dur="500"/>
                                        <p:tgtEl>
                                          <p:spTgt spid="8">
                                            <p:graphicEl>
                                              <a:dgm id="{1EA34A13-6F83-4828-BBB2-50D59F0BB70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graphicEl>
                                              <a:dgm id="{755C61C2-EE54-431C-B9D5-5E28FF9D7F60}"/>
                                            </p:graphicEl>
                                          </p:spTgt>
                                        </p:tgtEl>
                                        <p:attrNameLst>
                                          <p:attrName>style.visibility</p:attrName>
                                        </p:attrNameLst>
                                      </p:cBhvr>
                                      <p:to>
                                        <p:strVal val="visible"/>
                                      </p:to>
                                    </p:set>
                                    <p:animEffect transition="in" filter="wipe(left)">
                                      <p:cBhvr>
                                        <p:cTn id="17" dur="500"/>
                                        <p:tgtEl>
                                          <p:spTgt spid="8">
                                            <p:graphicEl>
                                              <a:dgm id="{755C61C2-EE54-431C-B9D5-5E28FF9D7F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graphicEl>
                                              <a:dgm id="{0B8A9EFD-3F88-4B8E-8F21-D3AE7DBA08BC}"/>
                                            </p:graphicEl>
                                          </p:spTgt>
                                        </p:tgtEl>
                                        <p:attrNameLst>
                                          <p:attrName>style.visibility</p:attrName>
                                        </p:attrNameLst>
                                      </p:cBhvr>
                                      <p:to>
                                        <p:strVal val="visible"/>
                                      </p:to>
                                    </p:set>
                                    <p:animEffect transition="in" filter="wipe(left)">
                                      <p:cBhvr>
                                        <p:cTn id="22" dur="500"/>
                                        <p:tgtEl>
                                          <p:spTgt spid="8">
                                            <p:graphicEl>
                                              <a:dgm id="{0B8A9EFD-3F88-4B8E-8F21-D3AE7DBA08B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graphicEl>
                                              <a:dgm id="{F69BA46A-37E3-46E6-8606-80F4D1C0E0C5}"/>
                                            </p:graphicEl>
                                          </p:spTgt>
                                        </p:tgtEl>
                                        <p:attrNameLst>
                                          <p:attrName>style.visibility</p:attrName>
                                        </p:attrNameLst>
                                      </p:cBhvr>
                                      <p:to>
                                        <p:strVal val="visible"/>
                                      </p:to>
                                    </p:set>
                                    <p:animEffect transition="in" filter="wipe(left)">
                                      <p:cBhvr>
                                        <p:cTn id="27" dur="500"/>
                                        <p:tgtEl>
                                          <p:spTgt spid="8">
                                            <p:graphicEl>
                                              <a:dgm id="{F69BA46A-37E3-46E6-8606-80F4D1C0E0C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graphicEl>
                                              <a:dgm id="{7BD55093-DFF3-4C74-9606-AD73507DABA9}"/>
                                            </p:graphicEl>
                                          </p:spTgt>
                                        </p:tgtEl>
                                        <p:attrNameLst>
                                          <p:attrName>style.visibility</p:attrName>
                                        </p:attrNameLst>
                                      </p:cBhvr>
                                      <p:to>
                                        <p:strVal val="visible"/>
                                      </p:to>
                                    </p:set>
                                    <p:animEffect transition="in" filter="wipe(left)">
                                      <p:cBhvr>
                                        <p:cTn id="32" dur="500"/>
                                        <p:tgtEl>
                                          <p:spTgt spid="8">
                                            <p:graphicEl>
                                              <a:dgm id="{7BD55093-DFF3-4C74-9606-AD73507DABA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1987" name="Rectangle 6"/>
          <p:cNvSpPr>
            <a:spLocks noGrp="1" noChangeArrowheads="1"/>
          </p:cNvSpPr>
          <p:nvPr>
            <p:ph type="title"/>
          </p:nvPr>
        </p:nvSpPr>
        <p:spPr>
          <a:xfrm>
            <a:off x="2195513" y="0"/>
            <a:ext cx="6948487" cy="1052513"/>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p>
        </p:txBody>
      </p:sp>
      <p:sp>
        <p:nvSpPr>
          <p:cNvPr id="41988" name="Symbol zastępczy zawartości 4"/>
          <p:cNvSpPr>
            <a:spLocks noGrp="1"/>
          </p:cNvSpPr>
          <p:nvPr>
            <p:ph idx="1"/>
          </p:nvPr>
        </p:nvSpPr>
        <p:spPr>
          <a:xfrm>
            <a:off x="0" y="1125538"/>
            <a:ext cx="9144000" cy="5000625"/>
          </a:xfrm>
        </p:spPr>
        <p:txBody>
          <a:bodyPr/>
          <a:lstStyle/>
          <a:p>
            <a:pPr eaLnBrk="1" hangingPunct="1">
              <a:buFontTx/>
              <a:buNone/>
            </a:pPr>
            <a:r>
              <a:rPr lang="pl-PL" sz="1600" b="1" u="sng" smtClean="0"/>
              <a:t>5 etap Ocena końcowa/ewaluacja</a:t>
            </a:r>
          </a:p>
          <a:p>
            <a:pPr>
              <a:buFontTx/>
              <a:buNone/>
            </a:pPr>
            <a:endParaRPr lang="pl-PL" sz="800" b="1" smtClean="0"/>
          </a:p>
          <a:p>
            <a:pPr>
              <a:buFontTx/>
              <a:buNone/>
            </a:pPr>
            <a:r>
              <a:rPr lang="pl-PL" sz="1600" b="1" smtClean="0"/>
              <a:t>	Ocena końcowa przeprowadzana jest na zakończenie pracy socjalnej. Jej celem jest określenie, czy cel pracy socjalnej z osobą z niepełnosprawnością został osiągnięty. Ocena odpowiada na pytania: „Czy proces jest efektywny? oraz „Czy wysiłki zmierzające do dokonania zmiany zmieniają sytuację?”</a:t>
            </a:r>
          </a:p>
          <a:p>
            <a:pPr>
              <a:buFontTx/>
              <a:buNone/>
            </a:pPr>
            <a:endParaRPr lang="pl-PL" sz="800" b="1" smtClean="0"/>
          </a:p>
          <a:p>
            <a:pPr>
              <a:buFontTx/>
              <a:buNone/>
            </a:pPr>
            <a:r>
              <a:rPr lang="pl-PL" sz="1600" b="1" smtClean="0"/>
              <a:t>	Ewaluacja końcowa obejmuje:</a:t>
            </a:r>
          </a:p>
          <a:p>
            <a:r>
              <a:rPr lang="pl-PL" sz="1600" b="1" smtClean="0"/>
              <a:t>inwentaryzacje wszystkich działań w poszczególnych etapach pracy z klientem,</a:t>
            </a:r>
          </a:p>
          <a:p>
            <a:r>
              <a:rPr lang="pl-PL" sz="1600" b="1" smtClean="0"/>
              <a:t>przegląd sukcesów i porażek w ramach pracy socjalnej,</a:t>
            </a:r>
          </a:p>
          <a:p>
            <a:r>
              <a:rPr lang="pl-PL" sz="1600" b="1" smtClean="0"/>
              <a:t>ukazanie osiągniętych efektów.</a:t>
            </a:r>
          </a:p>
          <a:p>
            <a:pPr>
              <a:buFontTx/>
              <a:buNone/>
            </a:pPr>
            <a:endParaRPr lang="pl-PL" sz="800" b="1" smtClean="0"/>
          </a:p>
          <a:p>
            <a:pPr>
              <a:buFontTx/>
              <a:buNone/>
            </a:pPr>
            <a:r>
              <a:rPr lang="pl-PL" sz="1600" b="1" smtClean="0"/>
              <a:t>	Przy dokonaniu końcowej ewaluacji niezbędny jest udział klienta, aby porównać subiektywną ocenę pracownika socjalnego  efektywności zastosowanych metod i technik pracy socjalnej z oceną klienta. Należy zwrócić uwagę aby nie oceniać i nie krytykować klienta za niewykonanie zadania i brak rezultatów pracy socjalnej. Należy wspólnie z klientem poszukiwać przyczyn tej sytuacji oraz lepszych sposobów osiągania celów.</a:t>
            </a:r>
          </a:p>
          <a:p>
            <a:pPr>
              <a:buFontTx/>
              <a:buNone/>
            </a:pPr>
            <a:endParaRPr lang="pl-PL" sz="1400" b="1" smtClean="0"/>
          </a:p>
          <a:p>
            <a:pPr eaLnBrk="1" hangingPunct="1">
              <a:buFontTx/>
              <a:buNone/>
            </a:pPr>
            <a:endParaRPr lang="pl-PL" sz="1400" smtClean="0"/>
          </a:p>
          <a:p>
            <a:pPr eaLnBrk="1" hangingPunct="1"/>
            <a:endParaRPr lang="pl-PL" sz="1200" smtClean="0"/>
          </a:p>
        </p:txBody>
      </p:sp>
      <p:sp>
        <p:nvSpPr>
          <p:cNvPr id="19461" name="Symbol zastępczy numeru slajdu 2"/>
          <p:cNvSpPr>
            <a:spLocks noGrp="1"/>
          </p:cNvSpPr>
          <p:nvPr>
            <p:ph type="sldNum" sz="quarter" idx="12"/>
          </p:nvPr>
        </p:nvSpPr>
        <p:spPr/>
        <p:txBody>
          <a:bodyPr/>
          <a:lstStyle/>
          <a:p>
            <a:pPr>
              <a:defRPr/>
            </a:pPr>
            <a:fld id="{EB1AB192-8CD8-4B14-822C-3C09C52C1C36}" type="slidenum">
              <a:rPr lang="pl-PL" smtClean="0"/>
              <a:pPr>
                <a:defRPr/>
              </a:pPr>
              <a:t>40</a:t>
            </a:fld>
            <a:endParaRPr lang="pl-PL"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3011" name="Rectangle 6"/>
          <p:cNvSpPr>
            <a:spLocks noGrp="1" noChangeArrowheads="1"/>
          </p:cNvSpPr>
          <p:nvPr>
            <p:ph type="title"/>
          </p:nvPr>
        </p:nvSpPr>
        <p:spPr>
          <a:xfrm>
            <a:off x="2195513" y="0"/>
            <a:ext cx="6948487" cy="1125538"/>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endParaRPr lang="pl-PL" sz="1400" smtClean="0"/>
          </a:p>
        </p:txBody>
      </p:sp>
      <p:sp>
        <p:nvSpPr>
          <p:cNvPr id="43012" name="Symbol zastępczy zawartości 4"/>
          <p:cNvSpPr>
            <a:spLocks noGrp="1"/>
          </p:cNvSpPr>
          <p:nvPr>
            <p:ph idx="1"/>
          </p:nvPr>
        </p:nvSpPr>
        <p:spPr>
          <a:xfrm>
            <a:off x="179388" y="1125538"/>
            <a:ext cx="8785225" cy="5000625"/>
          </a:xfrm>
        </p:spPr>
        <p:txBody>
          <a:bodyPr/>
          <a:lstStyle/>
          <a:p>
            <a:pPr marL="609600" indent="-609600" eaLnBrk="1" hangingPunct="1">
              <a:buFontTx/>
              <a:buNone/>
            </a:pPr>
            <a:r>
              <a:rPr lang="pl-PL" sz="1600" b="1" u="sng" smtClean="0"/>
              <a:t>Dodatkowe elementy opisu standardu:</a:t>
            </a:r>
          </a:p>
          <a:p>
            <a:pPr marL="609600" indent="-609600" algn="ctr">
              <a:buFontTx/>
              <a:buNone/>
            </a:pPr>
            <a:r>
              <a:rPr lang="pl-PL" sz="1600" b="1" smtClean="0">
                <a:solidFill>
                  <a:srgbClr val="C00000"/>
                </a:solidFill>
              </a:rPr>
              <a:t>1. Sposoby wykorzystania zasobów środowiska w pracy socjalnej z osobami </a:t>
            </a:r>
          </a:p>
          <a:p>
            <a:pPr marL="609600" indent="-609600" algn="ctr">
              <a:buFontTx/>
              <a:buNone/>
            </a:pPr>
            <a:r>
              <a:rPr lang="pl-PL" sz="1600" b="1" smtClean="0">
                <a:solidFill>
                  <a:srgbClr val="C00000"/>
                </a:solidFill>
              </a:rPr>
              <a:t>z niepełnosprawnością i ich rodzinami opisane szczegółowo dla każdego rodzaju niepełnosprawności:</a:t>
            </a:r>
          </a:p>
          <a:p>
            <a:pPr marL="609600" indent="-609600" algn="ctr">
              <a:buFontTx/>
              <a:buNone/>
            </a:pPr>
            <a:endParaRPr lang="pl-PL" sz="800" b="1" smtClean="0"/>
          </a:p>
          <a:p>
            <a:pPr marL="609600" indent="-609600"/>
            <a:r>
              <a:rPr lang="pl-PL" sz="1600" b="1" smtClean="0"/>
              <a:t>aktywizacja osoby z niepełnosprawnością w oparciu o zasoby środowiska, zarówno zawodowa np. warsztaty terapii zajęciowej, zakłady aktywizacji zawodowej, zakłady pracy chronionej, czy przystosowanie stanowiska pracy na otwartym rynku pracy, jak i społeczna, np. pomoc rodzinna, sąsiedzka, grupy wsparcia, domy dziennego pobytu, środowiskowe domy samopomocy itp.,</a:t>
            </a:r>
          </a:p>
          <a:p>
            <a:pPr marL="609600" indent="-609600"/>
            <a:r>
              <a:rPr lang="pl-PL" sz="1600" b="1" smtClean="0"/>
              <a:t>budowanie sieci wsparcia dla osoby z niepełnosprawnością, opartej na współpracy rodziny, asystenta, opiekuna, sąsiadów, organizacji samopomocowych, instytucji i organizacji oferujących specjalistyczne wsparcie, specjalistów, wskazanych dla wsparcia dla danego rodzaju niepełnosprawności (psycholog, fizjoterapeuta, rehabilitant itp.),</a:t>
            </a:r>
          </a:p>
          <a:p>
            <a:pPr marL="609600" indent="-609600"/>
            <a:r>
              <a:rPr lang="pl-PL" sz="1600" b="1" smtClean="0"/>
              <a:t>budowanie wsparcia dla rodzin osób z niepełnosprawnością specyficznego dla rodzaju niepełnosprawności i potrzeb rodziny (np. dostęp do specjalistów różnego rodzaju, do grup samopomocowych itp.).</a:t>
            </a:r>
          </a:p>
        </p:txBody>
      </p:sp>
      <p:sp>
        <p:nvSpPr>
          <p:cNvPr id="20485" name="Symbol zastępczy numeru slajdu 2"/>
          <p:cNvSpPr>
            <a:spLocks noGrp="1"/>
          </p:cNvSpPr>
          <p:nvPr>
            <p:ph type="sldNum" sz="quarter" idx="12"/>
          </p:nvPr>
        </p:nvSpPr>
        <p:spPr/>
        <p:txBody>
          <a:bodyPr/>
          <a:lstStyle/>
          <a:p>
            <a:pPr>
              <a:defRPr/>
            </a:pPr>
            <a:fld id="{F2526EF2-00F8-4091-B6CF-7706C877F19C}" type="slidenum">
              <a:rPr lang="pl-PL" smtClean="0"/>
              <a:pPr>
                <a:defRPr/>
              </a:pPr>
              <a:t>41</a:t>
            </a:fld>
            <a:endParaRPr lang="pl-PL" smtClean="0"/>
          </a:p>
        </p:txBody>
      </p:sp>
      <p:sp>
        <p:nvSpPr>
          <p:cNvPr id="43014" name="Rectangle 6"/>
          <p:cNvSpPr>
            <a:spLocks noChangeArrowheads="1"/>
          </p:cNvSpPr>
          <p:nvPr/>
        </p:nvSpPr>
        <p:spPr bwMode="auto">
          <a:xfrm>
            <a:off x="2411413" y="215900"/>
            <a:ext cx="6948487" cy="1125538"/>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
        <p:nvSpPr>
          <p:cNvPr id="43015" name="Rectangle 6"/>
          <p:cNvSpPr>
            <a:spLocks noChangeArrowheads="1"/>
          </p:cNvSpPr>
          <p:nvPr/>
        </p:nvSpPr>
        <p:spPr bwMode="auto">
          <a:xfrm>
            <a:off x="2195513" y="188913"/>
            <a:ext cx="6948487" cy="1125537"/>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4035" name="Rectangle 6"/>
          <p:cNvSpPr>
            <a:spLocks noGrp="1" noChangeArrowheads="1"/>
          </p:cNvSpPr>
          <p:nvPr>
            <p:ph type="title"/>
          </p:nvPr>
        </p:nvSpPr>
        <p:spPr>
          <a:xfrm>
            <a:off x="2195513" y="0"/>
            <a:ext cx="6948487" cy="1125538"/>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endParaRPr lang="pl-PL" sz="1400" smtClean="0"/>
          </a:p>
        </p:txBody>
      </p:sp>
      <p:sp>
        <p:nvSpPr>
          <p:cNvPr id="20484" name="Symbol zastępczy zawartości 4"/>
          <p:cNvSpPr>
            <a:spLocks noGrp="1"/>
          </p:cNvSpPr>
          <p:nvPr>
            <p:ph idx="1"/>
          </p:nvPr>
        </p:nvSpPr>
        <p:spPr>
          <a:xfrm>
            <a:off x="179388" y="1125538"/>
            <a:ext cx="8785225" cy="5000625"/>
          </a:xfrm>
        </p:spPr>
        <p:txBody>
          <a:bodyPr/>
          <a:lstStyle/>
          <a:p>
            <a:pPr marL="609600" indent="-609600" eaLnBrk="1" hangingPunct="1">
              <a:buFontTx/>
              <a:buNone/>
              <a:defRPr/>
            </a:pPr>
            <a:r>
              <a:rPr lang="pl-PL" sz="2000" b="1" u="sng" dirty="0" smtClean="0"/>
              <a:t>Dodatkowe elementy opisu standardu:</a:t>
            </a:r>
          </a:p>
          <a:p>
            <a:pPr marL="609600" indent="-609600" algn="ctr">
              <a:buFontTx/>
              <a:buNone/>
              <a:defRPr/>
            </a:pPr>
            <a:r>
              <a:rPr lang="pl-PL" sz="2000" b="1" dirty="0" smtClean="0">
                <a:solidFill>
                  <a:srgbClr val="C00000"/>
                </a:solidFill>
              </a:rPr>
              <a:t>2. Opis problemów, które może napotykać pracownik socjalny w trakcie prowadzenia pracy socjalnej:</a:t>
            </a:r>
          </a:p>
          <a:p>
            <a:pPr marL="609600" indent="-609600" algn="ctr">
              <a:buFontTx/>
              <a:buNone/>
              <a:defRPr/>
            </a:pPr>
            <a:endParaRPr lang="pl-PL" sz="800" b="1" dirty="0" smtClean="0"/>
          </a:p>
          <a:p>
            <a:pPr marL="36000" indent="0">
              <a:spcBef>
                <a:spcPts val="0"/>
              </a:spcBef>
              <a:buFontTx/>
              <a:buNone/>
              <a:defRPr/>
            </a:pPr>
            <a:r>
              <a:rPr lang="pl-PL" sz="2000" i="1" dirty="0" smtClean="0"/>
              <a:t>- </a:t>
            </a:r>
            <a:r>
              <a:rPr lang="pl-PL" sz="2000" dirty="0" smtClean="0"/>
              <a:t>Osoby chore psychicznie często odmawiają przyjmowania pomocy uważając , że pomoc nie jest im potrzebna, </a:t>
            </a:r>
          </a:p>
          <a:p>
            <a:pPr marL="36000" indent="0">
              <a:spcBef>
                <a:spcPts val="0"/>
              </a:spcBef>
              <a:buFontTx/>
              <a:buNone/>
              <a:defRPr/>
            </a:pPr>
            <a:r>
              <a:rPr lang="pl-PL" sz="2000" dirty="0" smtClean="0"/>
              <a:t>- osoby chore psychicznie są odbierane przez otoczenie z obawą i lękiem  dlatego często są samotne i niezrozumiane,</a:t>
            </a:r>
          </a:p>
          <a:p>
            <a:pPr marL="36000" lvl="1" indent="0">
              <a:spcBef>
                <a:spcPts val="0"/>
              </a:spcBef>
              <a:buFontTx/>
              <a:buNone/>
              <a:defRPr/>
            </a:pPr>
            <a:r>
              <a:rPr lang="pl-PL" sz="2000" dirty="0" smtClean="0"/>
              <a:t>- osoby psychicznie chore mogą być przekonane, że interwencja pracownika socjalnego zakończy się kolejną hospitalizacją, dlatego też nie zwracają się o pomoc lub ukrywają, że ich stan zdrowia uległ pogorszeniu,</a:t>
            </a:r>
          </a:p>
          <a:p>
            <a:pPr marL="36000" lvl="1" indent="0">
              <a:spcBef>
                <a:spcPts val="0"/>
              </a:spcBef>
              <a:buFontTx/>
              <a:buNone/>
              <a:defRPr/>
            </a:pPr>
            <a:r>
              <a:rPr lang="pl-PL" sz="2000" dirty="0" smtClean="0"/>
              <a:t>- osoby chore psychiczne mogą nie odczuwać, że są niewłaściwie ubrane, głodne, brudne,</a:t>
            </a:r>
          </a:p>
          <a:p>
            <a:pPr marL="36000" lvl="1" indent="0">
              <a:spcBef>
                <a:spcPts val="0"/>
              </a:spcBef>
              <a:buFontTx/>
              <a:buNone/>
              <a:defRPr/>
            </a:pPr>
            <a:r>
              <a:rPr lang="pl-PL" sz="2000" dirty="0" smtClean="0"/>
              <a:t>- osoby psychiczne chore mają problem z dotrzymaniem terminu. Nie rozumieją po co i w jakim celu muszą okazywać pracownikowi socjalnemu dokumenty.</a:t>
            </a:r>
          </a:p>
        </p:txBody>
      </p:sp>
      <p:sp>
        <p:nvSpPr>
          <p:cNvPr id="20485" name="Symbol zastępczy numeru slajdu 2"/>
          <p:cNvSpPr>
            <a:spLocks noGrp="1"/>
          </p:cNvSpPr>
          <p:nvPr>
            <p:ph type="sldNum" sz="quarter" idx="12"/>
          </p:nvPr>
        </p:nvSpPr>
        <p:spPr/>
        <p:txBody>
          <a:bodyPr/>
          <a:lstStyle/>
          <a:p>
            <a:pPr>
              <a:defRPr/>
            </a:pPr>
            <a:fld id="{9E143D01-46F0-4AA9-83F6-DACCCB68C564}" type="slidenum">
              <a:rPr lang="pl-PL" smtClean="0"/>
              <a:pPr>
                <a:defRPr/>
              </a:pPr>
              <a:t>42</a:t>
            </a:fld>
            <a:endParaRPr lang="pl-PL" smtClean="0"/>
          </a:p>
        </p:txBody>
      </p:sp>
      <p:sp>
        <p:nvSpPr>
          <p:cNvPr id="44038" name="Rectangle 6"/>
          <p:cNvSpPr>
            <a:spLocks noChangeArrowheads="1"/>
          </p:cNvSpPr>
          <p:nvPr/>
        </p:nvSpPr>
        <p:spPr bwMode="auto">
          <a:xfrm>
            <a:off x="2411413" y="215900"/>
            <a:ext cx="6948487" cy="1125538"/>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
        <p:nvSpPr>
          <p:cNvPr id="44039" name="Rectangle 6"/>
          <p:cNvSpPr>
            <a:spLocks noChangeArrowheads="1"/>
          </p:cNvSpPr>
          <p:nvPr/>
        </p:nvSpPr>
        <p:spPr bwMode="auto">
          <a:xfrm>
            <a:off x="2195513" y="188913"/>
            <a:ext cx="6948487" cy="1125537"/>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5059" name="Rectangle 6"/>
          <p:cNvSpPr>
            <a:spLocks noGrp="1" noChangeArrowheads="1"/>
          </p:cNvSpPr>
          <p:nvPr>
            <p:ph type="title"/>
          </p:nvPr>
        </p:nvSpPr>
        <p:spPr>
          <a:xfrm>
            <a:off x="2195513" y="0"/>
            <a:ext cx="6948487" cy="1125538"/>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endParaRPr lang="pl-PL" sz="1400" smtClean="0"/>
          </a:p>
        </p:txBody>
      </p:sp>
      <p:sp>
        <p:nvSpPr>
          <p:cNvPr id="20484" name="Symbol zastępczy zawartości 4"/>
          <p:cNvSpPr>
            <a:spLocks noGrp="1"/>
          </p:cNvSpPr>
          <p:nvPr>
            <p:ph idx="1"/>
          </p:nvPr>
        </p:nvSpPr>
        <p:spPr>
          <a:xfrm>
            <a:off x="179388" y="1125538"/>
            <a:ext cx="8785225" cy="5000625"/>
          </a:xfrm>
        </p:spPr>
        <p:txBody>
          <a:bodyPr/>
          <a:lstStyle/>
          <a:p>
            <a:pPr marL="609600" indent="-609600" eaLnBrk="1" hangingPunct="1">
              <a:buFontTx/>
              <a:buNone/>
              <a:defRPr/>
            </a:pPr>
            <a:r>
              <a:rPr lang="pl-PL" sz="2000" b="1" u="sng" dirty="0" smtClean="0"/>
              <a:t>Dodatkowe elementy opisu standardu:</a:t>
            </a:r>
          </a:p>
          <a:p>
            <a:pPr marL="609600" indent="-609600" eaLnBrk="1" hangingPunct="1">
              <a:buFontTx/>
              <a:buNone/>
              <a:defRPr/>
            </a:pPr>
            <a:endParaRPr lang="pl-PL" sz="800" b="1" u="sng" dirty="0" smtClean="0">
              <a:solidFill>
                <a:srgbClr val="C00000"/>
              </a:solidFill>
            </a:endParaRPr>
          </a:p>
          <a:p>
            <a:pPr marL="609600" indent="-609600" eaLnBrk="1" hangingPunct="1">
              <a:buFontTx/>
              <a:buNone/>
              <a:defRPr/>
            </a:pPr>
            <a:r>
              <a:rPr lang="pl-PL" sz="2000" b="1" dirty="0" smtClean="0">
                <a:solidFill>
                  <a:srgbClr val="C00000"/>
                </a:solidFill>
              </a:rPr>
              <a:t>3. Opis przypadku i przykładowych działań (krok po kroku) podejmowanych przez pracownika socjalnego w pracy z osobą chorą psychicznie.</a:t>
            </a:r>
          </a:p>
          <a:p>
            <a:pPr algn="just" eaLnBrk="1" hangingPunct="1">
              <a:buFontTx/>
              <a:buNone/>
              <a:defRPr/>
            </a:pPr>
            <a:r>
              <a:rPr lang="pl-PL" sz="2000" b="1" dirty="0" smtClean="0">
                <a:solidFill>
                  <a:srgbClr val="C00000"/>
                </a:solidFill>
              </a:rPr>
              <a:t>4. Opis specyfiki pracy metodą grupową dla różnych </a:t>
            </a:r>
            <a:r>
              <a:rPr lang="pl-PL" sz="2000" b="1" dirty="0" err="1" smtClean="0">
                <a:solidFill>
                  <a:srgbClr val="C00000"/>
                </a:solidFill>
              </a:rPr>
              <a:t>podkategorii</a:t>
            </a:r>
            <a:r>
              <a:rPr lang="pl-PL" sz="2000" b="1" dirty="0" smtClean="0">
                <a:solidFill>
                  <a:srgbClr val="C00000"/>
                </a:solidFill>
              </a:rPr>
              <a:t> klientów niepełnosprawnych i ich rodzin </a:t>
            </a:r>
          </a:p>
          <a:p>
            <a:pPr algn="just" eaLnBrk="1" hangingPunct="1">
              <a:buFontTx/>
              <a:buNone/>
              <a:defRPr/>
            </a:pPr>
            <a:r>
              <a:rPr lang="pl-PL" sz="2000" b="1" dirty="0" smtClean="0">
                <a:solidFill>
                  <a:srgbClr val="C00000"/>
                </a:solidFill>
              </a:rPr>
              <a:t>5. Warunki spełnienia usługi:</a:t>
            </a:r>
          </a:p>
          <a:p>
            <a:pPr algn="just" eaLnBrk="1" hangingPunct="1">
              <a:buFontTx/>
              <a:buChar char="-"/>
              <a:defRPr/>
            </a:pPr>
            <a:r>
              <a:rPr lang="pl-PL" sz="2000" b="1" dirty="0" smtClean="0">
                <a:solidFill>
                  <a:srgbClr val="C00000"/>
                </a:solidFill>
              </a:rPr>
              <a:t>Ramy czasowe wykonywania pracy socjalnej i koszty usługi</a:t>
            </a:r>
          </a:p>
          <a:p>
            <a:pPr algn="just" eaLnBrk="1" hangingPunct="1">
              <a:buFontTx/>
              <a:buChar char="-"/>
              <a:defRPr/>
            </a:pPr>
            <a:r>
              <a:rPr lang="pl-PL" sz="2000" b="1" dirty="0" smtClean="0">
                <a:solidFill>
                  <a:srgbClr val="C00000"/>
                </a:solidFill>
              </a:rPr>
              <a:t>Wyposażenie techniczne pracownika socjalnego.</a:t>
            </a:r>
          </a:p>
          <a:p>
            <a:pPr algn="just" eaLnBrk="1" hangingPunct="1">
              <a:buFontTx/>
              <a:buNone/>
              <a:defRPr/>
            </a:pPr>
            <a:r>
              <a:rPr lang="pl-PL" sz="2000" b="1" dirty="0" smtClean="0">
                <a:solidFill>
                  <a:srgbClr val="C00000"/>
                </a:solidFill>
              </a:rPr>
              <a:t>6. Opis narzędzi i technik stosowane w pracy z osobami </a:t>
            </a:r>
            <a:br>
              <a:rPr lang="pl-PL" sz="2000" b="1" dirty="0" smtClean="0">
                <a:solidFill>
                  <a:srgbClr val="C00000"/>
                </a:solidFill>
              </a:rPr>
            </a:br>
            <a:r>
              <a:rPr lang="pl-PL" sz="2000" b="1" dirty="0" smtClean="0">
                <a:solidFill>
                  <a:srgbClr val="C00000"/>
                </a:solidFill>
              </a:rPr>
              <a:t>z niepełnosprawnością</a:t>
            </a:r>
          </a:p>
          <a:p>
            <a:pPr marL="609600" indent="-609600" eaLnBrk="1" hangingPunct="1">
              <a:buFontTx/>
              <a:buNone/>
              <a:defRPr/>
            </a:pPr>
            <a:endParaRPr lang="pl-PL" sz="2000" b="1" dirty="0" smtClean="0">
              <a:solidFill>
                <a:srgbClr val="C00000"/>
              </a:solidFill>
            </a:endParaRPr>
          </a:p>
          <a:p>
            <a:pPr marL="609600" indent="-609600" algn="ctr">
              <a:buFontTx/>
              <a:buNone/>
              <a:defRPr/>
            </a:pPr>
            <a:endParaRPr lang="pl-PL" sz="800" b="1" dirty="0" smtClean="0"/>
          </a:p>
          <a:p>
            <a:pPr marL="36000" indent="0">
              <a:spcBef>
                <a:spcPts val="0"/>
              </a:spcBef>
              <a:buFontTx/>
              <a:buNone/>
              <a:defRPr/>
            </a:pPr>
            <a:endParaRPr lang="pl-PL" sz="2000" dirty="0" smtClean="0"/>
          </a:p>
        </p:txBody>
      </p:sp>
      <p:sp>
        <p:nvSpPr>
          <p:cNvPr id="20485" name="Symbol zastępczy numeru slajdu 2"/>
          <p:cNvSpPr>
            <a:spLocks noGrp="1"/>
          </p:cNvSpPr>
          <p:nvPr>
            <p:ph type="sldNum" sz="quarter" idx="12"/>
          </p:nvPr>
        </p:nvSpPr>
        <p:spPr/>
        <p:txBody>
          <a:bodyPr/>
          <a:lstStyle/>
          <a:p>
            <a:pPr>
              <a:defRPr/>
            </a:pPr>
            <a:fld id="{56644979-F383-42F8-BB41-9B98C68112E4}" type="slidenum">
              <a:rPr lang="pl-PL" smtClean="0"/>
              <a:pPr>
                <a:defRPr/>
              </a:pPr>
              <a:t>43</a:t>
            </a:fld>
            <a:endParaRPr lang="pl-PL" smtClean="0"/>
          </a:p>
        </p:txBody>
      </p:sp>
      <p:sp>
        <p:nvSpPr>
          <p:cNvPr id="45062" name="Rectangle 6"/>
          <p:cNvSpPr>
            <a:spLocks noChangeArrowheads="1"/>
          </p:cNvSpPr>
          <p:nvPr/>
        </p:nvSpPr>
        <p:spPr bwMode="auto">
          <a:xfrm>
            <a:off x="2411413" y="215900"/>
            <a:ext cx="6948487" cy="1125538"/>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
        <p:nvSpPr>
          <p:cNvPr id="45063" name="Rectangle 6"/>
          <p:cNvSpPr>
            <a:spLocks noChangeArrowheads="1"/>
          </p:cNvSpPr>
          <p:nvPr/>
        </p:nvSpPr>
        <p:spPr bwMode="auto">
          <a:xfrm>
            <a:off x="2195513" y="188913"/>
            <a:ext cx="6948487" cy="1125537"/>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6083" name="Rectangle 6"/>
          <p:cNvSpPr>
            <a:spLocks noGrp="1" noChangeArrowheads="1"/>
          </p:cNvSpPr>
          <p:nvPr>
            <p:ph type="title"/>
          </p:nvPr>
        </p:nvSpPr>
        <p:spPr>
          <a:xfrm>
            <a:off x="2195513" y="0"/>
            <a:ext cx="6948487" cy="1125538"/>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endParaRPr lang="pl-PL" sz="1400" smtClean="0"/>
          </a:p>
        </p:txBody>
      </p:sp>
      <p:sp>
        <p:nvSpPr>
          <p:cNvPr id="20484" name="Symbol zastępczy zawartości 4"/>
          <p:cNvSpPr>
            <a:spLocks noGrp="1"/>
          </p:cNvSpPr>
          <p:nvPr>
            <p:ph idx="1"/>
          </p:nvPr>
        </p:nvSpPr>
        <p:spPr>
          <a:xfrm>
            <a:off x="179388" y="1125538"/>
            <a:ext cx="8785225" cy="5000625"/>
          </a:xfrm>
        </p:spPr>
        <p:txBody>
          <a:bodyPr/>
          <a:lstStyle/>
          <a:p>
            <a:pPr marL="609600" indent="-609600" eaLnBrk="1" hangingPunct="1">
              <a:buFontTx/>
              <a:buNone/>
              <a:defRPr/>
            </a:pPr>
            <a:r>
              <a:rPr lang="pl-PL" sz="2000" b="1" u="sng" dirty="0" smtClean="0"/>
              <a:t>Dodatkowe elementy opisu standardu:</a:t>
            </a:r>
          </a:p>
          <a:p>
            <a:pPr marL="609600" indent="-609600" eaLnBrk="1" hangingPunct="1">
              <a:buFontTx/>
              <a:buNone/>
              <a:defRPr/>
            </a:pPr>
            <a:endParaRPr lang="pl-PL" sz="2000" b="1" dirty="0" smtClean="0">
              <a:solidFill>
                <a:srgbClr val="C00000"/>
              </a:solidFill>
            </a:endParaRPr>
          </a:p>
          <a:p>
            <a:pPr algn="just" eaLnBrk="1" hangingPunct="1">
              <a:buFontTx/>
              <a:buNone/>
              <a:defRPr/>
            </a:pPr>
            <a:r>
              <a:rPr lang="pl-PL" sz="2000" b="1" dirty="0" smtClean="0">
                <a:solidFill>
                  <a:srgbClr val="C00000"/>
                </a:solidFill>
              </a:rPr>
              <a:t>Ramy czasowe wykonywania pracy socjalnej z 1 osobą</a:t>
            </a:r>
          </a:p>
          <a:p>
            <a:pPr algn="just" eaLnBrk="1" hangingPunct="1">
              <a:buFontTx/>
              <a:buNone/>
              <a:defRPr/>
            </a:pPr>
            <a:endParaRPr lang="pl-PL" sz="2000" b="1" dirty="0" smtClean="0">
              <a:solidFill>
                <a:srgbClr val="C00000"/>
              </a:solidFill>
            </a:endParaRPr>
          </a:p>
          <a:p>
            <a:pPr>
              <a:buFontTx/>
              <a:buNone/>
              <a:defRPr/>
            </a:pPr>
            <a:r>
              <a:rPr lang="pl-PL" sz="2000" dirty="0" smtClean="0"/>
              <a:t>- diagnoza klienta (kompleksowa wraz z dokumentacją) - 3 godziny,</a:t>
            </a:r>
          </a:p>
          <a:p>
            <a:pPr>
              <a:buFontTx/>
              <a:buNone/>
              <a:defRPr/>
            </a:pPr>
            <a:r>
              <a:rPr lang="pl-PL" sz="2000" dirty="0" smtClean="0"/>
              <a:t>- opracowanie planu działania – zawarcie kontraktu (z wyjaśnieniami i podpisaniem) – 2 godziny,</a:t>
            </a:r>
          </a:p>
          <a:p>
            <a:pPr>
              <a:buFontTx/>
              <a:buNone/>
              <a:defRPr/>
            </a:pPr>
            <a:r>
              <a:rPr lang="pl-PL" sz="2000" dirty="0" smtClean="0"/>
              <a:t>- realizacja planu działania (kierowanie i monitoring)  – 1 godzina w tygodniu przez 3 miesiące,</a:t>
            </a:r>
          </a:p>
          <a:p>
            <a:pPr>
              <a:buFontTx/>
              <a:buNone/>
              <a:defRPr/>
            </a:pPr>
            <a:r>
              <a:rPr lang="pl-PL" sz="2000" dirty="0" smtClean="0"/>
              <a:t>- ewaluacja odroczona – 1 godzina po 3 miesiącach od zakończenia pracy socjalnej.</a:t>
            </a:r>
          </a:p>
          <a:p>
            <a:pPr>
              <a:buFontTx/>
              <a:buNone/>
              <a:defRPr/>
            </a:pPr>
            <a:r>
              <a:rPr lang="pl-PL" sz="2000" dirty="0" smtClean="0"/>
              <a:t>Ogółem: 9 godzin miesięcznie plus 1 godzina ewaluacji</a:t>
            </a:r>
          </a:p>
          <a:p>
            <a:pPr algn="just" eaLnBrk="1" hangingPunct="1">
              <a:buFontTx/>
              <a:buNone/>
              <a:defRPr/>
            </a:pPr>
            <a:endParaRPr lang="pl-PL" sz="2000" b="1" dirty="0" smtClean="0">
              <a:solidFill>
                <a:srgbClr val="C00000"/>
              </a:solidFill>
            </a:endParaRPr>
          </a:p>
          <a:p>
            <a:pPr marL="609600" indent="-609600" eaLnBrk="1" hangingPunct="1">
              <a:buFontTx/>
              <a:buNone/>
              <a:defRPr/>
            </a:pPr>
            <a:endParaRPr lang="pl-PL" sz="2000" b="1" dirty="0" smtClean="0">
              <a:solidFill>
                <a:srgbClr val="C00000"/>
              </a:solidFill>
            </a:endParaRPr>
          </a:p>
          <a:p>
            <a:pPr marL="609600" indent="-609600" algn="ctr">
              <a:buFontTx/>
              <a:buNone/>
              <a:defRPr/>
            </a:pPr>
            <a:endParaRPr lang="pl-PL" sz="800" b="1" dirty="0" smtClean="0"/>
          </a:p>
          <a:p>
            <a:pPr marL="36000" indent="0">
              <a:spcBef>
                <a:spcPts val="0"/>
              </a:spcBef>
              <a:buFontTx/>
              <a:buNone/>
              <a:defRPr/>
            </a:pPr>
            <a:endParaRPr lang="pl-PL" sz="2000" dirty="0" smtClean="0"/>
          </a:p>
        </p:txBody>
      </p:sp>
      <p:sp>
        <p:nvSpPr>
          <p:cNvPr id="20485" name="Symbol zastępczy numeru slajdu 2"/>
          <p:cNvSpPr>
            <a:spLocks noGrp="1"/>
          </p:cNvSpPr>
          <p:nvPr>
            <p:ph type="sldNum" sz="quarter" idx="12"/>
          </p:nvPr>
        </p:nvSpPr>
        <p:spPr/>
        <p:txBody>
          <a:bodyPr/>
          <a:lstStyle/>
          <a:p>
            <a:pPr>
              <a:defRPr/>
            </a:pPr>
            <a:fld id="{98A4DD11-09FB-4BA4-96B9-272FFF866813}" type="slidenum">
              <a:rPr lang="pl-PL" smtClean="0"/>
              <a:pPr>
                <a:defRPr/>
              </a:pPr>
              <a:t>44</a:t>
            </a:fld>
            <a:endParaRPr lang="pl-PL" smtClean="0"/>
          </a:p>
        </p:txBody>
      </p:sp>
      <p:sp>
        <p:nvSpPr>
          <p:cNvPr id="46086" name="Rectangle 6"/>
          <p:cNvSpPr>
            <a:spLocks noChangeArrowheads="1"/>
          </p:cNvSpPr>
          <p:nvPr/>
        </p:nvSpPr>
        <p:spPr bwMode="auto">
          <a:xfrm>
            <a:off x="2411413" y="215900"/>
            <a:ext cx="6948487" cy="1125538"/>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
        <p:nvSpPr>
          <p:cNvPr id="46087" name="Rectangle 6"/>
          <p:cNvSpPr>
            <a:spLocks noChangeArrowheads="1"/>
          </p:cNvSpPr>
          <p:nvPr/>
        </p:nvSpPr>
        <p:spPr bwMode="auto">
          <a:xfrm>
            <a:off x="2195513" y="188913"/>
            <a:ext cx="6948487" cy="1125537"/>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7107" name="Rectangle 6"/>
          <p:cNvSpPr>
            <a:spLocks noGrp="1" noChangeArrowheads="1"/>
          </p:cNvSpPr>
          <p:nvPr>
            <p:ph type="title"/>
          </p:nvPr>
        </p:nvSpPr>
        <p:spPr>
          <a:xfrm>
            <a:off x="2195513" y="0"/>
            <a:ext cx="6948487" cy="1125538"/>
          </a:xfrm>
        </p:spPr>
        <p:txBody>
          <a:bodyPr/>
          <a:lstStyle/>
          <a:p>
            <a:pPr eaLnBrk="1" hangingPunct="1"/>
            <a:r>
              <a:rPr lang="pl-PL" sz="1400" b="1" smtClean="0"/>
              <a:t>Elementy standardu pracy socjalnej metodą indywidualnego przypadku </a:t>
            </a:r>
            <a:br>
              <a:rPr lang="pl-PL" sz="1400" b="1" smtClean="0"/>
            </a:br>
            <a:r>
              <a:rPr lang="pl-PL" sz="1400" b="1" smtClean="0"/>
              <a:t>na przykładzie pracy z osobami chorymi psychicznie</a:t>
            </a:r>
            <a:br>
              <a:rPr lang="pl-PL" sz="1400" b="1" smtClean="0"/>
            </a:br>
            <a:r>
              <a:rPr lang="pl-PL" sz="1400" b="1" smtClean="0"/>
              <a:t> i ich rodzinami</a:t>
            </a:r>
            <a:endParaRPr lang="pl-PL" sz="1400" smtClean="0"/>
          </a:p>
        </p:txBody>
      </p:sp>
      <p:sp>
        <p:nvSpPr>
          <p:cNvPr id="47108" name="Symbol zastępczy zawartości 4"/>
          <p:cNvSpPr>
            <a:spLocks noGrp="1"/>
          </p:cNvSpPr>
          <p:nvPr>
            <p:ph idx="1"/>
          </p:nvPr>
        </p:nvSpPr>
        <p:spPr>
          <a:xfrm>
            <a:off x="179388" y="1125538"/>
            <a:ext cx="8785225" cy="5000625"/>
          </a:xfrm>
        </p:spPr>
        <p:txBody>
          <a:bodyPr/>
          <a:lstStyle/>
          <a:p>
            <a:pPr marL="609600" indent="-609600" eaLnBrk="1" hangingPunct="1">
              <a:buFontTx/>
              <a:buNone/>
            </a:pPr>
            <a:r>
              <a:rPr lang="pl-PL" sz="2000" b="1" u="sng" smtClean="0"/>
              <a:t>Dodatkowe elementy opisu standardu:</a:t>
            </a:r>
          </a:p>
          <a:p>
            <a:pPr marL="609600" indent="-609600" eaLnBrk="1" hangingPunct="1">
              <a:buFontTx/>
              <a:buNone/>
            </a:pPr>
            <a:endParaRPr lang="pl-PL" sz="800" b="1" u="sng" smtClean="0">
              <a:solidFill>
                <a:srgbClr val="C00000"/>
              </a:solidFill>
            </a:endParaRPr>
          </a:p>
          <a:p>
            <a:pPr marL="609600" indent="-609600" eaLnBrk="1" hangingPunct="1">
              <a:buFontTx/>
              <a:buNone/>
            </a:pPr>
            <a:r>
              <a:rPr lang="pl-PL" sz="2400" b="1" smtClean="0">
                <a:solidFill>
                  <a:srgbClr val="C00000"/>
                </a:solidFill>
              </a:rPr>
              <a:t>7. Załączniki:</a:t>
            </a:r>
          </a:p>
          <a:p>
            <a:pPr marL="609600" indent="-609600" eaLnBrk="1" hangingPunct="1">
              <a:buFontTx/>
              <a:buNone/>
            </a:pPr>
            <a:r>
              <a:rPr lang="pl-PL" sz="2400" b="1" smtClean="0"/>
              <a:t>a) Arkusz pomocniczy do diagnozy sytuacji osoby </a:t>
            </a:r>
            <a:br>
              <a:rPr lang="pl-PL" sz="2400" b="1" smtClean="0"/>
            </a:br>
            <a:r>
              <a:rPr lang="pl-PL" sz="2400" b="1" smtClean="0"/>
              <a:t>z niepełnosprawnością ruchową (wzór)</a:t>
            </a:r>
          </a:p>
          <a:p>
            <a:pPr marL="609600" indent="-609600" eaLnBrk="1" hangingPunct="1">
              <a:buFontTx/>
              <a:buNone/>
            </a:pPr>
            <a:r>
              <a:rPr lang="pl-PL" sz="2400" b="1" smtClean="0"/>
              <a:t>b) Arkusz pomocniczy do diagnozy sytuacji osoby </a:t>
            </a:r>
            <a:br>
              <a:rPr lang="pl-PL" sz="2400" b="1" smtClean="0"/>
            </a:br>
            <a:r>
              <a:rPr lang="pl-PL" sz="2400" b="1" smtClean="0"/>
              <a:t>z niepełnosprawnością intelektualną i ich rodziny (wzór)</a:t>
            </a:r>
          </a:p>
          <a:p>
            <a:pPr marL="609600" indent="-609600" eaLnBrk="1" hangingPunct="1">
              <a:buFontTx/>
              <a:buNone/>
            </a:pPr>
            <a:r>
              <a:rPr lang="pl-PL" sz="2400" b="1" smtClean="0"/>
              <a:t>c) Przykładowa ewaluacja on – going pracy socjalnej </a:t>
            </a:r>
            <a:br>
              <a:rPr lang="pl-PL" sz="2400" b="1" smtClean="0"/>
            </a:br>
            <a:r>
              <a:rPr lang="pl-PL" sz="2400" b="1" smtClean="0"/>
              <a:t>z indywidualnym przypadkiem</a:t>
            </a:r>
          </a:p>
          <a:p>
            <a:pPr marL="609600" indent="-609600" eaLnBrk="1" hangingPunct="1">
              <a:buFontTx/>
              <a:buNone/>
            </a:pPr>
            <a:r>
              <a:rPr lang="pl-PL" sz="2400" b="1" smtClean="0"/>
              <a:t>d) Praktyczne wskazówki dla pracowników socjalnych, które mogą być przydatne w pracy z osobami niepełnosprawnymi w ramach pracy socjalnej</a:t>
            </a:r>
          </a:p>
        </p:txBody>
      </p:sp>
      <p:sp>
        <p:nvSpPr>
          <p:cNvPr id="20485" name="Symbol zastępczy numeru slajdu 2"/>
          <p:cNvSpPr>
            <a:spLocks noGrp="1"/>
          </p:cNvSpPr>
          <p:nvPr>
            <p:ph type="sldNum" sz="quarter" idx="12"/>
          </p:nvPr>
        </p:nvSpPr>
        <p:spPr/>
        <p:txBody>
          <a:bodyPr/>
          <a:lstStyle/>
          <a:p>
            <a:pPr>
              <a:defRPr/>
            </a:pPr>
            <a:fld id="{22598CA1-8E6C-40B4-BAE5-B5CC24DAED08}" type="slidenum">
              <a:rPr lang="pl-PL" smtClean="0"/>
              <a:pPr>
                <a:defRPr/>
              </a:pPr>
              <a:t>45</a:t>
            </a:fld>
            <a:endParaRPr lang="pl-PL" smtClean="0"/>
          </a:p>
        </p:txBody>
      </p:sp>
      <p:sp>
        <p:nvSpPr>
          <p:cNvPr id="47110" name="Rectangle 6"/>
          <p:cNvSpPr>
            <a:spLocks noChangeArrowheads="1"/>
          </p:cNvSpPr>
          <p:nvPr/>
        </p:nvSpPr>
        <p:spPr bwMode="auto">
          <a:xfrm>
            <a:off x="2411413" y="215900"/>
            <a:ext cx="6948487" cy="1125538"/>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
        <p:nvSpPr>
          <p:cNvPr id="47111" name="Rectangle 6"/>
          <p:cNvSpPr>
            <a:spLocks noChangeArrowheads="1"/>
          </p:cNvSpPr>
          <p:nvPr/>
        </p:nvSpPr>
        <p:spPr bwMode="auto">
          <a:xfrm>
            <a:off x="2195513" y="188913"/>
            <a:ext cx="6948487" cy="1125537"/>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48131" name="Rectangle 6"/>
          <p:cNvSpPr>
            <a:spLocks noGrp="1" noChangeArrowheads="1"/>
          </p:cNvSpPr>
          <p:nvPr>
            <p:ph type="title"/>
          </p:nvPr>
        </p:nvSpPr>
        <p:spPr>
          <a:xfrm>
            <a:off x="2195513" y="0"/>
            <a:ext cx="6948487" cy="1125538"/>
          </a:xfrm>
        </p:spPr>
        <p:txBody>
          <a:bodyPr/>
          <a:lstStyle/>
          <a:p>
            <a:pPr eaLnBrk="1" hangingPunct="1"/>
            <a:endParaRPr lang="pl-PL" sz="1400" smtClean="0"/>
          </a:p>
        </p:txBody>
      </p:sp>
      <p:sp>
        <p:nvSpPr>
          <p:cNvPr id="48132" name="Symbol zastępczy zawartości 4"/>
          <p:cNvSpPr>
            <a:spLocks noGrp="1"/>
          </p:cNvSpPr>
          <p:nvPr>
            <p:ph idx="1"/>
          </p:nvPr>
        </p:nvSpPr>
        <p:spPr>
          <a:xfrm>
            <a:off x="4500563" y="2205038"/>
            <a:ext cx="4464050" cy="3455987"/>
          </a:xfrm>
        </p:spPr>
        <p:txBody>
          <a:bodyPr/>
          <a:lstStyle/>
          <a:p>
            <a:pPr marL="609600" indent="-609600" algn="ctr" eaLnBrk="1" hangingPunct="1">
              <a:buFontTx/>
              <a:buNone/>
            </a:pPr>
            <a:endParaRPr lang="pl-PL" sz="2400" b="1" smtClean="0"/>
          </a:p>
          <a:p>
            <a:pPr marL="609600" indent="-609600" algn="ctr" eaLnBrk="1" hangingPunct="1">
              <a:buFontTx/>
              <a:buNone/>
            </a:pPr>
            <a:r>
              <a:rPr lang="pl-PL" sz="2400" b="1" smtClean="0"/>
              <a:t>Dziękuję za uwagę </a:t>
            </a:r>
          </a:p>
          <a:p>
            <a:pPr marL="609600" indent="-609600" algn="ctr" eaLnBrk="1" hangingPunct="1">
              <a:buFontTx/>
              <a:buNone/>
            </a:pPr>
            <a:endParaRPr lang="pl-PL" sz="2400" b="1" smtClean="0"/>
          </a:p>
          <a:p>
            <a:pPr marL="609600" indent="-609600" algn="ctr" eaLnBrk="1" hangingPunct="1">
              <a:buFontTx/>
              <a:buNone/>
            </a:pPr>
            <a:r>
              <a:rPr lang="pl-PL" sz="2400" b="1" smtClean="0"/>
              <a:t>Mirosław Sobkowiak</a:t>
            </a:r>
          </a:p>
          <a:p>
            <a:pPr marL="609600" indent="-609600" algn="ctr" eaLnBrk="1" hangingPunct="1">
              <a:buFontTx/>
              <a:buNone/>
            </a:pPr>
            <a:r>
              <a:rPr lang="pl-PL" sz="2400" b="1" smtClean="0"/>
              <a:t>pcpr@gostyn.pl</a:t>
            </a:r>
          </a:p>
          <a:p>
            <a:pPr marL="609600" indent="-609600" algn="ctr" eaLnBrk="1" hangingPunct="1">
              <a:buFontTx/>
              <a:buNone/>
            </a:pPr>
            <a:r>
              <a:rPr lang="pl-PL" sz="2400" b="1" smtClean="0"/>
              <a:t>601-071-487</a:t>
            </a:r>
          </a:p>
        </p:txBody>
      </p:sp>
      <p:sp>
        <p:nvSpPr>
          <p:cNvPr id="20485" name="Symbol zastępczy numeru slajdu 2"/>
          <p:cNvSpPr>
            <a:spLocks noGrp="1"/>
          </p:cNvSpPr>
          <p:nvPr>
            <p:ph type="sldNum" sz="quarter" idx="12"/>
          </p:nvPr>
        </p:nvSpPr>
        <p:spPr/>
        <p:txBody>
          <a:bodyPr/>
          <a:lstStyle/>
          <a:p>
            <a:pPr>
              <a:defRPr/>
            </a:pPr>
            <a:fld id="{ABCF1751-038E-4012-9700-2FA90176650E}" type="slidenum">
              <a:rPr lang="pl-PL" smtClean="0"/>
              <a:pPr>
                <a:defRPr/>
              </a:pPr>
              <a:t>46</a:t>
            </a:fld>
            <a:endParaRPr lang="pl-PL" smtClean="0"/>
          </a:p>
        </p:txBody>
      </p:sp>
      <p:sp>
        <p:nvSpPr>
          <p:cNvPr id="48134" name="Rectangle 6"/>
          <p:cNvSpPr>
            <a:spLocks noChangeArrowheads="1"/>
          </p:cNvSpPr>
          <p:nvPr/>
        </p:nvSpPr>
        <p:spPr bwMode="auto">
          <a:xfrm>
            <a:off x="2411413" y="215900"/>
            <a:ext cx="6948487" cy="1125538"/>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sp>
        <p:nvSpPr>
          <p:cNvPr id="48135" name="Rectangle 6"/>
          <p:cNvSpPr>
            <a:spLocks noChangeArrowheads="1"/>
          </p:cNvSpPr>
          <p:nvPr/>
        </p:nvSpPr>
        <p:spPr bwMode="auto">
          <a:xfrm>
            <a:off x="2195513" y="188913"/>
            <a:ext cx="6948487" cy="1125537"/>
          </a:xfrm>
          <a:prstGeom prst="rect">
            <a:avLst/>
          </a:prstGeom>
          <a:noFill/>
          <a:ln w="9525">
            <a:noFill/>
            <a:miter lim="800000"/>
            <a:headEnd/>
            <a:tailEnd/>
          </a:ln>
        </p:spPr>
        <p:txBody>
          <a:bodyPr anchor="ctr"/>
          <a:lstStyle/>
          <a:p>
            <a:pPr algn="ctr"/>
            <a:r>
              <a:rPr lang="pl-PL" b="1">
                <a:solidFill>
                  <a:schemeClr val="tx2"/>
                </a:solidFill>
              </a:rPr>
              <a:t> </a:t>
            </a:r>
            <a:endParaRPr lang="pl-PL" sz="1400">
              <a:solidFill>
                <a:schemeClr val="tx2"/>
              </a:solidFill>
            </a:endParaRPr>
          </a:p>
        </p:txBody>
      </p:sp>
      <p:pic>
        <p:nvPicPr>
          <p:cNvPr id="48136" name="Picture 2" descr="http://i2.pinger.pl/pgr284/66939a6d001a746c4b0d50ca/118110475894048.jpg"/>
          <p:cNvPicPr>
            <a:picLocks noChangeAspect="1" noChangeArrowheads="1"/>
          </p:cNvPicPr>
          <p:nvPr/>
        </p:nvPicPr>
        <p:blipFill>
          <a:blip r:embed="rId3"/>
          <a:srcRect/>
          <a:stretch>
            <a:fillRect/>
          </a:stretch>
        </p:blipFill>
        <p:spPr bwMode="auto">
          <a:xfrm>
            <a:off x="250825" y="1125538"/>
            <a:ext cx="3673475" cy="367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250825" y="1588"/>
            <a:ext cx="9144000" cy="6856412"/>
          </a:xfrm>
          <a:prstGeom prst="rect">
            <a:avLst/>
          </a:prstGeom>
          <a:noFill/>
          <a:ln w="9525">
            <a:noFill/>
            <a:miter lim="800000"/>
            <a:headEnd/>
            <a:tailEnd/>
          </a:ln>
        </p:spPr>
      </p:pic>
      <p:sp>
        <p:nvSpPr>
          <p:cNvPr id="6147" name="Rectangle 6"/>
          <p:cNvSpPr>
            <a:spLocks noGrp="1" noChangeArrowheads="1"/>
          </p:cNvSpPr>
          <p:nvPr>
            <p:ph type="title"/>
          </p:nvPr>
        </p:nvSpPr>
        <p:spPr>
          <a:xfrm>
            <a:off x="2124075" y="0"/>
            <a:ext cx="7200900" cy="1125538"/>
          </a:xfrm>
        </p:spPr>
        <p:txBody>
          <a:bodyPr/>
          <a:lstStyle/>
          <a:p>
            <a:pPr eaLnBrk="1" hangingPunct="1"/>
            <a:r>
              <a:rPr lang="pl-PL" sz="1600" b="1" smtClean="0"/>
              <a:t>Misja i cel główny pracy socjalne z osobami niepełnosprawnymi</a:t>
            </a:r>
          </a:p>
        </p:txBody>
      </p:sp>
      <p:sp>
        <p:nvSpPr>
          <p:cNvPr id="6149" name="Symbol zastępczy numeru slajdu 2"/>
          <p:cNvSpPr>
            <a:spLocks noGrp="1"/>
          </p:cNvSpPr>
          <p:nvPr>
            <p:ph type="sldNum" sz="quarter" idx="12"/>
          </p:nvPr>
        </p:nvSpPr>
        <p:spPr/>
        <p:txBody>
          <a:bodyPr/>
          <a:lstStyle/>
          <a:p>
            <a:pPr>
              <a:defRPr/>
            </a:pPr>
            <a:fld id="{628ABED2-DCE4-45EB-A84E-8EEF77784396}" type="slidenum">
              <a:rPr lang="pl-PL" smtClean="0"/>
              <a:pPr>
                <a:defRPr/>
              </a:pPr>
              <a:t>5</a:t>
            </a:fld>
            <a:endParaRPr lang="pl-PL" smtClean="0"/>
          </a:p>
        </p:txBody>
      </p:sp>
      <p:sp>
        <p:nvSpPr>
          <p:cNvPr id="6" name="Prostokąt zaokrąglony 5"/>
          <p:cNvSpPr/>
          <p:nvPr/>
        </p:nvSpPr>
        <p:spPr>
          <a:xfrm>
            <a:off x="323850" y="1125538"/>
            <a:ext cx="8820150" cy="22320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b="1" dirty="0">
                <a:solidFill>
                  <a:srgbClr val="C00000"/>
                </a:solidFill>
              </a:rPr>
              <a:t>Misja</a:t>
            </a:r>
          </a:p>
          <a:p>
            <a:pPr algn="ctr">
              <a:defRPr/>
            </a:pPr>
            <a:r>
              <a:rPr lang="pl-PL" sz="2600" b="1" dirty="0">
                <a:solidFill>
                  <a:srgbClr val="C00000"/>
                </a:solidFill>
              </a:rPr>
              <a:t>dążenie do stanu, w którym osoba z niepełnosprawnością jest zdolna do samodzielnej egzystencji. Dotyczy to funkcjonowania w warunkach domowych, społecznych i w dziedzinach składających się na całokształt ludzkiego działania.</a:t>
            </a:r>
            <a:r>
              <a:rPr lang="pl-PL" sz="2600" dirty="0">
                <a:solidFill>
                  <a:srgbClr val="C00000"/>
                </a:solidFill>
              </a:rPr>
              <a:t> </a:t>
            </a:r>
          </a:p>
        </p:txBody>
      </p:sp>
      <p:sp>
        <p:nvSpPr>
          <p:cNvPr id="7" name="Objaśnienie ze strzałką w górę 6"/>
          <p:cNvSpPr/>
          <p:nvPr/>
        </p:nvSpPr>
        <p:spPr>
          <a:xfrm>
            <a:off x="468313" y="3500438"/>
            <a:ext cx="8675687" cy="2736850"/>
          </a:xfrm>
          <a:prstGeom prst="upArrowCallout">
            <a:avLst>
              <a:gd name="adj1" fmla="val 29832"/>
              <a:gd name="adj2" fmla="val 28221"/>
              <a:gd name="adj3" fmla="val 10103"/>
              <a:gd name="adj4" fmla="val 80680"/>
            </a:avLst>
          </a:prstGeom>
          <a:solidFill>
            <a:srgbClr val="92D050">
              <a:alpha val="5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b="1" dirty="0">
                <a:solidFill>
                  <a:srgbClr val="002060"/>
                </a:solidFill>
              </a:rPr>
              <a:t>Cel główny</a:t>
            </a:r>
          </a:p>
          <a:p>
            <a:pPr algn="ctr">
              <a:defRPr/>
            </a:pPr>
            <a:r>
              <a:rPr lang="pl-PL" sz="2400" b="1" dirty="0">
                <a:solidFill>
                  <a:srgbClr val="002060"/>
                </a:solidFill>
              </a:rPr>
              <a:t>poprawa, wzmacnianie lub odzyskiwanie zdolności osoby z niepełnosprawnością do funkcjonowania  w społeczeństwie oraz tworzenie warunków sprzyjających osiągnięciu celu, jakim jest pełnienie odpowiednich ról społecznych przez osoby z niepełnosprawnością.</a:t>
            </a:r>
            <a:endParaRPr lang="pl-PL" sz="2400"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7171" name="Rectangle 6"/>
          <p:cNvSpPr>
            <a:spLocks noGrp="1" noChangeArrowheads="1"/>
          </p:cNvSpPr>
          <p:nvPr>
            <p:ph type="title"/>
          </p:nvPr>
        </p:nvSpPr>
        <p:spPr>
          <a:xfrm>
            <a:off x="2195513" y="0"/>
            <a:ext cx="6948487" cy="1125538"/>
          </a:xfrm>
        </p:spPr>
        <p:txBody>
          <a:bodyPr/>
          <a:lstStyle/>
          <a:p>
            <a:pPr eaLnBrk="1" hangingPunct="1"/>
            <a:r>
              <a:rPr lang="pl-PL" sz="2400" b="1" smtClean="0"/>
              <a:t>Cele szczegółowe</a:t>
            </a:r>
          </a:p>
        </p:txBody>
      </p:sp>
      <p:sp>
        <p:nvSpPr>
          <p:cNvPr id="7173" name="Symbol zastępczy numeru slajdu 2"/>
          <p:cNvSpPr>
            <a:spLocks noGrp="1"/>
          </p:cNvSpPr>
          <p:nvPr>
            <p:ph type="sldNum" sz="quarter" idx="12"/>
          </p:nvPr>
        </p:nvSpPr>
        <p:spPr/>
        <p:txBody>
          <a:bodyPr/>
          <a:lstStyle/>
          <a:p>
            <a:pPr>
              <a:defRPr/>
            </a:pPr>
            <a:fld id="{416E700A-7C24-4CD5-9FB8-E77221AB78FC}" type="slidenum">
              <a:rPr lang="pl-PL" smtClean="0"/>
              <a:pPr>
                <a:defRPr/>
              </a:pPr>
              <a:t>6</a:t>
            </a:fld>
            <a:endParaRPr lang="pl-PL" smtClean="0"/>
          </a:p>
        </p:txBody>
      </p:sp>
      <p:sp>
        <p:nvSpPr>
          <p:cNvPr id="7" name="Prostokąt zaokrąglony 6"/>
          <p:cNvSpPr/>
          <p:nvPr/>
        </p:nvSpPr>
        <p:spPr>
          <a:xfrm>
            <a:off x="323850" y="1125538"/>
            <a:ext cx="8640763" cy="1079500"/>
          </a:xfrm>
          <a:prstGeom prst="roundRect">
            <a:avLst/>
          </a:prstGeom>
          <a:solidFill>
            <a:srgbClr val="B7F9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000" b="1" dirty="0">
                <a:solidFill>
                  <a:srgbClr val="002060"/>
                </a:solidFill>
              </a:rPr>
              <a:t>1. Wzmocnienie umiejętności/zwiększenie możliwości uzyskania </a:t>
            </a:r>
            <a:br>
              <a:rPr lang="pl-PL" sz="2000" b="1" dirty="0">
                <a:solidFill>
                  <a:srgbClr val="002060"/>
                </a:solidFill>
              </a:rPr>
            </a:br>
            <a:r>
              <a:rPr lang="pl-PL" sz="2000" b="1" dirty="0">
                <a:solidFill>
                  <a:srgbClr val="002060"/>
                </a:solidFill>
              </a:rPr>
              <a:t>i utrzymania odpowiedniego zatrudnienia oraz promowanie zatrudnienia osób z niepełnosprawnością na otwartym rynku pracy</a:t>
            </a:r>
            <a:endParaRPr lang="pl-PL" sz="2000" dirty="0">
              <a:solidFill>
                <a:srgbClr val="002060"/>
              </a:solidFill>
            </a:endParaRPr>
          </a:p>
        </p:txBody>
      </p:sp>
      <p:sp>
        <p:nvSpPr>
          <p:cNvPr id="9" name="Prostokąt zaokrąglony 8"/>
          <p:cNvSpPr/>
          <p:nvPr/>
        </p:nvSpPr>
        <p:spPr>
          <a:xfrm>
            <a:off x="323850" y="2276475"/>
            <a:ext cx="8640763" cy="792163"/>
          </a:xfrm>
          <a:prstGeom prst="roundRect">
            <a:avLst/>
          </a:prstGeom>
          <a:solidFill>
            <a:srgbClr val="B7F9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000" b="1" dirty="0">
                <a:solidFill>
                  <a:srgbClr val="002060"/>
                </a:solidFill>
              </a:rPr>
              <a:t>2. Wzmocnienie umiejętności zaspokojenia podstawowych potrzeb osób z  niepełnosprawnością w środowisku zamieszkania</a:t>
            </a:r>
          </a:p>
        </p:txBody>
      </p:sp>
      <p:sp>
        <p:nvSpPr>
          <p:cNvPr id="10" name="Prostokąt zaokrąglony 9"/>
          <p:cNvSpPr/>
          <p:nvPr/>
        </p:nvSpPr>
        <p:spPr>
          <a:xfrm>
            <a:off x="323850" y="3141663"/>
            <a:ext cx="8640763" cy="792162"/>
          </a:xfrm>
          <a:prstGeom prst="roundRect">
            <a:avLst/>
          </a:prstGeom>
          <a:solidFill>
            <a:srgbClr val="B7F9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000" b="1" dirty="0">
                <a:solidFill>
                  <a:srgbClr val="002060"/>
                </a:solidFill>
              </a:rPr>
              <a:t>3. Rozwój uczestnictwa osób z niepełnosprawnością i ich rodzin</a:t>
            </a:r>
            <a:br>
              <a:rPr lang="pl-PL" sz="2000" b="1" dirty="0">
                <a:solidFill>
                  <a:srgbClr val="002060"/>
                </a:solidFill>
              </a:rPr>
            </a:br>
            <a:r>
              <a:rPr lang="pl-PL" sz="2000" b="1" dirty="0">
                <a:solidFill>
                  <a:srgbClr val="002060"/>
                </a:solidFill>
              </a:rPr>
              <a:t>w grupach wsparcia i samopomocy</a:t>
            </a:r>
          </a:p>
        </p:txBody>
      </p:sp>
      <p:sp>
        <p:nvSpPr>
          <p:cNvPr id="11" name="Prostokąt zaokrąglony 10"/>
          <p:cNvSpPr/>
          <p:nvPr/>
        </p:nvSpPr>
        <p:spPr>
          <a:xfrm>
            <a:off x="323850" y="4005263"/>
            <a:ext cx="8640763" cy="792162"/>
          </a:xfrm>
          <a:prstGeom prst="roundRect">
            <a:avLst/>
          </a:prstGeom>
          <a:solidFill>
            <a:srgbClr val="B7F9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000" b="1" dirty="0">
                <a:solidFill>
                  <a:srgbClr val="002060"/>
                </a:solidFill>
              </a:rPr>
              <a:t>4. Ograniczanie skutków niepełnosprawności wśród dzieci </a:t>
            </a:r>
            <a:br>
              <a:rPr lang="pl-PL" sz="2000" b="1" dirty="0">
                <a:solidFill>
                  <a:srgbClr val="002060"/>
                </a:solidFill>
              </a:rPr>
            </a:br>
            <a:r>
              <a:rPr lang="pl-PL" sz="2000" b="1" dirty="0">
                <a:solidFill>
                  <a:srgbClr val="002060"/>
                </a:solidFill>
              </a:rPr>
              <a:t>i młodzieży</a:t>
            </a:r>
          </a:p>
        </p:txBody>
      </p:sp>
      <p:sp>
        <p:nvSpPr>
          <p:cNvPr id="12" name="Prostokąt zaokrąglony 11"/>
          <p:cNvSpPr/>
          <p:nvPr/>
        </p:nvSpPr>
        <p:spPr>
          <a:xfrm>
            <a:off x="323850" y="4868863"/>
            <a:ext cx="8640763" cy="792162"/>
          </a:xfrm>
          <a:prstGeom prst="roundRect">
            <a:avLst/>
          </a:prstGeom>
          <a:solidFill>
            <a:srgbClr val="B7F9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000" b="1" dirty="0">
                <a:solidFill>
                  <a:srgbClr val="002060"/>
                </a:solidFill>
              </a:rPr>
              <a:t>5. Pobudzanie środowiska lokalnego do włączania się w proces pomocy osobom z niepełnosprawnością i ich rodzinom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8195" name="Rectangle 6"/>
          <p:cNvSpPr>
            <a:spLocks noGrp="1" noChangeArrowheads="1"/>
          </p:cNvSpPr>
          <p:nvPr>
            <p:ph type="title"/>
          </p:nvPr>
        </p:nvSpPr>
        <p:spPr>
          <a:xfrm>
            <a:off x="2195513" y="0"/>
            <a:ext cx="6948487" cy="1125538"/>
          </a:xfrm>
        </p:spPr>
        <p:txBody>
          <a:bodyPr/>
          <a:lstStyle/>
          <a:p>
            <a:pPr eaLnBrk="1" hangingPunct="1"/>
            <a:r>
              <a:rPr lang="pl-PL" sz="2400" b="1" smtClean="0"/>
              <a:t>Najistotniejsze zasady w pracy socjalnej </a:t>
            </a:r>
            <a:br>
              <a:rPr lang="pl-PL" sz="2400" b="1" smtClean="0"/>
            </a:br>
            <a:r>
              <a:rPr lang="pl-PL" sz="2400" b="1" smtClean="0"/>
              <a:t>z osobami niepełnosprawnymi </a:t>
            </a:r>
            <a:endParaRPr lang="pl-PL" sz="1400" b="1" smtClean="0"/>
          </a:p>
        </p:txBody>
      </p:sp>
      <p:sp>
        <p:nvSpPr>
          <p:cNvPr id="8196" name="Symbol zastępczy zawartości 4"/>
          <p:cNvSpPr>
            <a:spLocks noGrp="1"/>
          </p:cNvSpPr>
          <p:nvPr>
            <p:ph idx="1"/>
          </p:nvPr>
        </p:nvSpPr>
        <p:spPr>
          <a:xfrm>
            <a:off x="179388" y="4292600"/>
            <a:ext cx="8785225" cy="1800225"/>
          </a:xfrm>
        </p:spPr>
        <p:txBody>
          <a:bodyPr/>
          <a:lstStyle/>
          <a:p>
            <a:pPr marL="287338" indent="0" eaLnBrk="1" hangingPunct="1">
              <a:spcBef>
                <a:spcPct val="0"/>
              </a:spcBef>
              <a:buFontTx/>
              <a:buNone/>
            </a:pPr>
            <a:r>
              <a:rPr lang="pl-PL" sz="1800" b="1" smtClean="0"/>
              <a:t>Standard opisuje realizację ww. zasad na poszczególnych etapach postępowania metodycznego (od diagnozy, przez opracowanie planu działań i indywidualnego pakietu usług, ich realizację po monitoring </a:t>
            </a:r>
            <a:br>
              <a:rPr lang="pl-PL" sz="1800" b="1" smtClean="0"/>
            </a:br>
            <a:r>
              <a:rPr lang="pl-PL" sz="1800" b="1" smtClean="0"/>
              <a:t>i końcową ewaluację), przedstawia działania pracownika socjalnego, wskazuje zastosowanie zasad w praktyce oraz podaje przykłady ich łamania</a:t>
            </a:r>
          </a:p>
        </p:txBody>
      </p:sp>
      <p:sp>
        <p:nvSpPr>
          <p:cNvPr id="9221" name="Symbol zastępczy numeru slajdu 2"/>
          <p:cNvSpPr>
            <a:spLocks noGrp="1"/>
          </p:cNvSpPr>
          <p:nvPr>
            <p:ph type="sldNum" sz="quarter" idx="12"/>
          </p:nvPr>
        </p:nvSpPr>
        <p:spPr/>
        <p:txBody>
          <a:bodyPr/>
          <a:lstStyle/>
          <a:p>
            <a:pPr>
              <a:defRPr/>
            </a:pPr>
            <a:fld id="{B8B4F7F8-8639-48AB-A302-41894A9EBE9C}" type="slidenum">
              <a:rPr lang="pl-PL" smtClean="0"/>
              <a:pPr>
                <a:defRPr/>
              </a:pPr>
              <a:t>7</a:t>
            </a:fld>
            <a:endParaRPr lang="pl-PL" smtClean="0"/>
          </a:p>
        </p:txBody>
      </p:sp>
      <p:graphicFrame>
        <p:nvGraphicFramePr>
          <p:cNvPr id="6" name="Diagram 5"/>
          <p:cNvGraphicFramePr/>
          <p:nvPr/>
        </p:nvGraphicFramePr>
        <p:xfrm>
          <a:off x="179512" y="1124744"/>
          <a:ext cx="8856984"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9219" name="Rectangle 6"/>
          <p:cNvSpPr>
            <a:spLocks noGrp="1" noChangeArrowheads="1"/>
          </p:cNvSpPr>
          <p:nvPr>
            <p:ph type="title"/>
          </p:nvPr>
        </p:nvSpPr>
        <p:spPr>
          <a:xfrm>
            <a:off x="2124075" y="0"/>
            <a:ext cx="7019925" cy="1125538"/>
          </a:xfrm>
        </p:spPr>
        <p:txBody>
          <a:bodyPr/>
          <a:lstStyle/>
          <a:p>
            <a:pPr eaLnBrk="1" hangingPunct="1"/>
            <a:r>
              <a:rPr lang="pl-PL" sz="1800" b="1" smtClean="0"/>
              <a:t> </a:t>
            </a:r>
            <a:r>
              <a:rPr lang="pl-PL" sz="2000" b="1" smtClean="0"/>
              <a:t>Najistotniejsze zasady w pracy socjalnej </a:t>
            </a:r>
            <a:br>
              <a:rPr lang="pl-PL" sz="2000" b="1" smtClean="0"/>
            </a:br>
            <a:r>
              <a:rPr lang="pl-PL" sz="2000" b="1" smtClean="0"/>
              <a:t>z osobami niepełnosprawnymi </a:t>
            </a:r>
            <a:endParaRPr lang="pl-PL" sz="2000" smtClean="0"/>
          </a:p>
        </p:txBody>
      </p:sp>
      <p:sp>
        <p:nvSpPr>
          <p:cNvPr id="9220" name="Symbol zastępczy zawartości 4"/>
          <p:cNvSpPr>
            <a:spLocks noGrp="1"/>
          </p:cNvSpPr>
          <p:nvPr>
            <p:ph idx="1"/>
          </p:nvPr>
        </p:nvSpPr>
        <p:spPr>
          <a:xfrm>
            <a:off x="250825" y="1125538"/>
            <a:ext cx="8713788" cy="5000625"/>
          </a:xfrm>
        </p:spPr>
        <p:txBody>
          <a:bodyPr/>
          <a:lstStyle/>
          <a:p>
            <a:pPr marL="323850" indent="0">
              <a:spcBef>
                <a:spcPct val="0"/>
              </a:spcBef>
              <a:buFontTx/>
              <a:buNone/>
            </a:pPr>
            <a:r>
              <a:rPr lang="pl-PL" sz="2800" smtClean="0">
                <a:latin typeface="Wide Latin" pitchFamily="18" charset="0"/>
              </a:rPr>
              <a:t>! </a:t>
            </a:r>
            <a:r>
              <a:rPr lang="pl-PL" sz="2800" smtClean="0"/>
              <a:t>Standard wskazuje na szczególnie istotną </a:t>
            </a:r>
            <a:br>
              <a:rPr lang="pl-PL" sz="2800" smtClean="0"/>
            </a:br>
            <a:r>
              <a:rPr lang="pl-PL" sz="2800" smtClean="0"/>
              <a:t>w pracy z osobami niepełnosprawnymi zasadę empowermentu – wzmacniania. </a:t>
            </a:r>
          </a:p>
          <a:p>
            <a:pPr marL="323850" indent="0">
              <a:spcBef>
                <a:spcPct val="0"/>
              </a:spcBef>
              <a:buFontTx/>
              <a:buNone/>
            </a:pPr>
            <a:r>
              <a:rPr lang="pl-PL" sz="1800" smtClean="0"/>
              <a:t>	</a:t>
            </a:r>
          </a:p>
        </p:txBody>
      </p:sp>
      <p:sp>
        <p:nvSpPr>
          <p:cNvPr id="11269" name="Symbol zastępczy numeru slajdu 2"/>
          <p:cNvSpPr>
            <a:spLocks noGrp="1"/>
          </p:cNvSpPr>
          <p:nvPr>
            <p:ph type="sldNum" sz="quarter" idx="12"/>
          </p:nvPr>
        </p:nvSpPr>
        <p:spPr/>
        <p:txBody>
          <a:bodyPr/>
          <a:lstStyle/>
          <a:p>
            <a:pPr>
              <a:defRPr/>
            </a:pPr>
            <a:fld id="{2FA3C7CB-E271-46F6-A5FE-1AB59157A6E6}" type="slidenum">
              <a:rPr lang="pl-PL" smtClean="0"/>
              <a:pPr>
                <a:defRPr/>
              </a:pPr>
              <a:t>8</a:t>
            </a:fld>
            <a:endParaRPr lang="pl-PL" smtClean="0"/>
          </a:p>
        </p:txBody>
      </p:sp>
      <p:pic>
        <p:nvPicPr>
          <p:cNvPr id="9222" name="Picture 2" descr="C:\Users\Mirek\Desktop\beznazwy.png"/>
          <p:cNvPicPr>
            <a:picLocks noChangeAspect="1" noChangeArrowheads="1"/>
          </p:cNvPicPr>
          <p:nvPr/>
        </p:nvPicPr>
        <p:blipFill>
          <a:blip r:embed="rId3"/>
          <a:srcRect/>
          <a:stretch>
            <a:fillRect/>
          </a:stretch>
        </p:blipFill>
        <p:spPr bwMode="auto">
          <a:xfrm>
            <a:off x="250825" y="3213100"/>
            <a:ext cx="2274888" cy="2160588"/>
          </a:xfrm>
          <a:prstGeom prst="rect">
            <a:avLst/>
          </a:prstGeom>
          <a:noFill/>
          <a:ln w="9525">
            <a:noFill/>
            <a:miter lim="800000"/>
            <a:headEnd/>
            <a:tailEnd/>
          </a:ln>
        </p:spPr>
      </p:pic>
      <p:sp>
        <p:nvSpPr>
          <p:cNvPr id="7" name="Skos 6"/>
          <p:cNvSpPr/>
          <p:nvPr/>
        </p:nvSpPr>
        <p:spPr>
          <a:xfrm>
            <a:off x="2700338" y="2565400"/>
            <a:ext cx="6119812" cy="3527425"/>
          </a:xfrm>
          <a:prstGeom prst="beve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24000" algn="ctr">
              <a:spcBef>
                <a:spcPts val="0"/>
              </a:spcBef>
              <a:defRPr/>
            </a:pPr>
            <a:r>
              <a:rPr lang="pl-PL" sz="2400" b="1" dirty="0">
                <a:solidFill>
                  <a:srgbClr val="FF0000"/>
                </a:solidFill>
              </a:rPr>
              <a:t>Wzmacnianie (</a:t>
            </a:r>
            <a:r>
              <a:rPr lang="pl-PL" sz="2400" b="1" dirty="0" err="1">
                <a:solidFill>
                  <a:srgbClr val="FF0000"/>
                </a:solidFill>
              </a:rPr>
              <a:t>empowerment</a:t>
            </a:r>
            <a:r>
              <a:rPr lang="pl-PL" sz="2400" b="1" dirty="0">
                <a:solidFill>
                  <a:srgbClr val="FF0000"/>
                </a:solidFill>
              </a:rPr>
              <a:t>) </a:t>
            </a:r>
          </a:p>
          <a:p>
            <a:pPr marL="324000" algn="ctr">
              <a:spcBef>
                <a:spcPts val="0"/>
              </a:spcBef>
              <a:defRPr/>
            </a:pPr>
            <a:r>
              <a:rPr lang="pl-PL" sz="2400" b="1" dirty="0">
                <a:solidFill>
                  <a:srgbClr val="FF0000"/>
                </a:solidFill>
              </a:rPr>
              <a:t>to przywracanie osobie </a:t>
            </a:r>
          </a:p>
          <a:p>
            <a:pPr marL="324000" algn="ctr">
              <a:spcBef>
                <a:spcPts val="0"/>
              </a:spcBef>
              <a:defRPr/>
            </a:pPr>
            <a:r>
              <a:rPr lang="pl-PL" sz="2400" b="1" dirty="0">
                <a:solidFill>
                  <a:srgbClr val="FF0000"/>
                </a:solidFill>
              </a:rPr>
              <a:t>z niepełnosprawnością kontroli nad własnym życiem przez odnajdywanie i wspieranie jej zasobów, mocnych stron i kompetencji. </a:t>
            </a:r>
            <a:endParaRPr lang="pl-PL"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10243" name="Rectangle 6"/>
          <p:cNvSpPr>
            <a:spLocks noGrp="1" noChangeArrowheads="1"/>
          </p:cNvSpPr>
          <p:nvPr>
            <p:ph type="title"/>
          </p:nvPr>
        </p:nvSpPr>
        <p:spPr>
          <a:xfrm>
            <a:off x="2124075" y="0"/>
            <a:ext cx="7019925" cy="1125538"/>
          </a:xfrm>
        </p:spPr>
        <p:txBody>
          <a:bodyPr/>
          <a:lstStyle/>
          <a:p>
            <a:pPr eaLnBrk="1" hangingPunct="1"/>
            <a:r>
              <a:rPr lang="pl-PL" sz="1800" b="1" smtClean="0"/>
              <a:t> </a:t>
            </a:r>
            <a:r>
              <a:rPr lang="pl-PL" sz="1400" b="1" smtClean="0"/>
              <a:t>Zakres rzeczowy pracy socjalnej z osobą z niepełnosprawnością i jej rodziną</a:t>
            </a:r>
            <a:endParaRPr lang="pl-PL" sz="1400" smtClean="0"/>
          </a:p>
        </p:txBody>
      </p:sp>
      <p:sp>
        <p:nvSpPr>
          <p:cNvPr id="10244" name="Symbol zastępczy zawartości 4"/>
          <p:cNvSpPr>
            <a:spLocks noGrp="1"/>
          </p:cNvSpPr>
          <p:nvPr>
            <p:ph idx="1"/>
          </p:nvPr>
        </p:nvSpPr>
        <p:spPr>
          <a:xfrm>
            <a:off x="179388" y="1125538"/>
            <a:ext cx="8785225" cy="5000625"/>
          </a:xfrm>
        </p:spPr>
        <p:txBody>
          <a:bodyPr/>
          <a:lstStyle/>
          <a:p>
            <a:r>
              <a:rPr lang="pl-PL" sz="2000" b="1" smtClean="0"/>
              <a:t>Praktycznym zastosowaniem powyższej zasady, czyli identyfikacji, uznania i wzmocnienia wewnętrznych zasobów osoby z niepełnosprawnością poprzez oderwanie się od zdominowania przez problem i poradzenie sobie z nim zamiast opowiadania i przeżywania go w sposób bierny jest poniższy przykład:</a:t>
            </a:r>
          </a:p>
          <a:p>
            <a:r>
              <a:rPr lang="pl-PL" sz="2000" i="1" smtClean="0"/>
              <a:t>	Osoba z zaburzeniami psychicznymi (stany depresyjne) zgłasza się do pracownika socjalnego z informacją, że czuje się fatalnie i myśli o popełnieniu samobójstwa. Pracownik socjalny uznaje emocje osoby niepełnosprawnej: -„Rozumiem, że to musi być straszne” - ale działa w kierunku zmiany: - „Czy miała kiedyś Pani już takie myśli samobójcze?” – Po potwierdzeniu przez osobę niepełnosprawną pracownik socjalny mówi: -„Niech Pani opowie, jak sobie z tym poradziła ostatnim razem”. </a:t>
            </a:r>
            <a:br>
              <a:rPr lang="pl-PL" sz="2000" i="1" smtClean="0"/>
            </a:br>
            <a:r>
              <a:rPr lang="pl-PL" sz="2000" i="1" smtClean="0"/>
              <a:t>I, rozwijając zagadnienie, wzmacnia rozwiązanie, które tkwi w osobie z  niepełnosprawnością. </a:t>
            </a:r>
            <a:r>
              <a:rPr lang="pl-PL" sz="2000" smtClean="0"/>
              <a:t>	</a:t>
            </a:r>
            <a:r>
              <a:rPr lang="pl-PL" sz="2000" b="1" smtClean="0"/>
              <a:t/>
            </a:r>
            <a:br>
              <a:rPr lang="pl-PL" sz="2000" b="1" smtClean="0"/>
            </a:br>
            <a:endParaRPr lang="pl-PL" sz="2000" b="1" smtClean="0"/>
          </a:p>
        </p:txBody>
      </p:sp>
      <p:sp>
        <p:nvSpPr>
          <p:cNvPr id="11269" name="Symbol zastępczy numeru slajdu 2"/>
          <p:cNvSpPr>
            <a:spLocks noGrp="1"/>
          </p:cNvSpPr>
          <p:nvPr>
            <p:ph type="sldNum" sz="quarter" idx="12"/>
          </p:nvPr>
        </p:nvSpPr>
        <p:spPr/>
        <p:txBody>
          <a:bodyPr/>
          <a:lstStyle/>
          <a:p>
            <a:pPr>
              <a:defRPr/>
            </a:pPr>
            <a:fld id="{FD42AD00-E3C7-4285-B30D-A07D56D12A82}" type="slidenum">
              <a:rPr lang="pl-PL" smtClean="0"/>
              <a:pPr>
                <a:defRPr/>
              </a:pPr>
              <a:t>9</a:t>
            </a:fld>
            <a:endParaRPr lang="pl-PL"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y1">
  <a:themeElements>
    <a:clrScheme name="Standardy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y1">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y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y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y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y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y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y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y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y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y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y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y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y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Standardy1</Template>
  <TotalTime>1990</TotalTime>
  <Words>3532</Words>
  <Application>Microsoft Office PowerPoint</Application>
  <PresentationFormat>Pokaz na ekranie (4:3)</PresentationFormat>
  <Paragraphs>387</Paragraphs>
  <Slides>46</Slides>
  <Notes>3</Notes>
  <HiddenSlides>0</HiddenSlides>
  <MMClips>0</MMClips>
  <ScaleCrop>false</ScaleCrop>
  <HeadingPairs>
    <vt:vector size="6" baseType="variant">
      <vt:variant>
        <vt:lpstr>Używane czcionki</vt:lpstr>
      </vt:variant>
      <vt:variant>
        <vt:i4>7</vt:i4>
      </vt:variant>
      <vt:variant>
        <vt:lpstr>Szablon projektu</vt:lpstr>
      </vt:variant>
      <vt:variant>
        <vt:i4>1</vt:i4>
      </vt:variant>
      <vt:variant>
        <vt:lpstr>Tytuły slajdów</vt:lpstr>
      </vt:variant>
      <vt:variant>
        <vt:i4>46</vt:i4>
      </vt:variant>
    </vt:vector>
  </HeadingPairs>
  <TitlesOfParts>
    <vt:vector size="54" baseType="lpstr">
      <vt:lpstr>Arial</vt:lpstr>
      <vt:lpstr>Calibri</vt:lpstr>
      <vt:lpstr>Wingdings</vt:lpstr>
      <vt:lpstr>Wide Latin</vt:lpstr>
      <vt:lpstr>Bookman Old Style</vt:lpstr>
      <vt:lpstr>Times New Roman</vt:lpstr>
      <vt:lpstr>Webdings</vt:lpstr>
      <vt:lpstr>Standardy1</vt:lpstr>
      <vt:lpstr> </vt:lpstr>
      <vt:lpstr>                       </vt:lpstr>
      <vt:lpstr> </vt:lpstr>
      <vt:lpstr> </vt:lpstr>
      <vt:lpstr>Misja i cel główny pracy socjalne z osobami niepełnosprawnymi</vt:lpstr>
      <vt:lpstr>Cele szczegółowe</vt:lpstr>
      <vt:lpstr>Najistotniejsze zasady w pracy socjalnej  z osobami niepełnosprawnymi </vt:lpstr>
      <vt:lpstr> Najistotniejsze zasady w pracy socjalnej  z osobami niepełnosprawnymi </vt:lpstr>
      <vt:lpstr> Zakres rzeczowy pracy socjalnej z osobą z niepełnosprawnością i jej rodziną</vt:lpstr>
      <vt:lpstr> Zakres rzeczowy pracy socjalnej  z osobą z niepełnosprawnością i jej rodziną</vt:lpstr>
      <vt:lpstr> Zakres rzeczowy pracy socjalnej  z osobą z niepełnosprawnością i jej rodziną</vt:lpstr>
      <vt:lpstr> Zakres rzeczowy pracy socjalnej  z osobą z niepełnosprawnością i jej rodziną</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 </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 </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 </vt:lpstr>
      <vt:lpstr>Elementy standardu pracy socjalnej metodą indywidualnego przypadku na przykładzie pracy z osobami chorymi psychicznie  i ich rodzinami </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Elementy standardu pracy socjalnej metodą indywidualnego przypadku  na przykładzie pracy z osobami chorymi psychicznie  i ich rodzinami</vt:lpstr>
      <vt:lpstr>Slajd 46</vt:lpstr>
    </vt:vector>
  </TitlesOfParts>
  <Company>WRZOS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Mirka</dc:creator>
  <cp:lastModifiedBy>Katarzyna Gierczycka</cp:lastModifiedBy>
  <cp:revision>91</cp:revision>
  <cp:lastPrinted>2011-09-20T12:56:58Z</cp:lastPrinted>
  <dcterms:created xsi:type="dcterms:W3CDTF">2011-06-03T16:14:18Z</dcterms:created>
  <dcterms:modified xsi:type="dcterms:W3CDTF">2011-12-19T10:33:15Z</dcterms:modified>
</cp:coreProperties>
</file>