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01" r:id="rId3"/>
    <p:sldId id="302" r:id="rId4"/>
    <p:sldId id="303" r:id="rId5"/>
    <p:sldId id="279" r:id="rId6"/>
    <p:sldId id="281" r:id="rId7"/>
    <p:sldId id="280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64" r:id="rId22"/>
    <p:sldId id="287" r:id="rId23"/>
    <p:sldId id="286" r:id="rId24"/>
    <p:sldId id="285" r:id="rId25"/>
    <p:sldId id="304" r:id="rId26"/>
    <p:sldId id="282" r:id="rId27"/>
    <p:sldId id="284" r:id="rId28"/>
    <p:sldId id="283" r:id="rId29"/>
    <p:sldId id="288" r:id="rId30"/>
    <p:sldId id="289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 autoAdjust="0"/>
  </p:normalViewPr>
  <p:slideViewPr>
    <p:cSldViewPr>
      <p:cViewPr>
        <p:scale>
          <a:sx n="80" d="100"/>
          <a:sy n="80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766EFA9-0569-460E-893C-C9497982281E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CABC43-7D41-49D6-B994-52D1405100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A768D0-EE7F-45CB-86EB-2B621D60EE13}" type="slidenum">
              <a:rPr lang="pl-PL" smtClean="0"/>
              <a:pPr>
                <a:defRPr/>
              </a:pPr>
              <a:t>7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1111-6DDC-4369-8E74-0168776E40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3AD1-A30F-4FDE-A093-A0A294D278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C74E-5107-405F-95D1-F04A01B1A9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427D-D072-48FB-AC89-52BF3D8FD0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ABFEF-A8A3-4C02-9D05-CB84A2832A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DC47-732A-49C5-9D31-69CAA14BA3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C92C-65DE-43BE-AEBB-4E7441C89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9930C-7009-4D97-8AAE-1CB92E44BF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D41BD-B7E4-4EB3-86B8-6AB956562B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2661-AF8A-4493-84BE-10C57EE988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08B8D-CA78-4B12-B682-1DF27C97F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CD76-5BCA-4DD6-A421-2505FD193F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EEF6A7E-0388-4F31-BE9B-778135D5DB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2547937"/>
          </a:xfrm>
        </p:spPr>
        <p:txBody>
          <a:bodyPr/>
          <a:lstStyle/>
          <a:p>
            <a:pPr eaLnBrk="1" hangingPunct="1"/>
            <a:r>
              <a:rPr lang="pl-PL" sz="2400" b="1" smtClean="0"/>
              <a:t/>
            </a:r>
            <a:br>
              <a:rPr lang="pl-PL" sz="2400" b="1" smtClean="0"/>
            </a:br>
            <a:endParaRPr lang="pl-PL" sz="2000" smtClean="0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196975"/>
            <a:ext cx="6400800" cy="4441825"/>
          </a:xfrm>
        </p:spPr>
        <p:txBody>
          <a:bodyPr/>
          <a:lstStyle/>
          <a:p>
            <a:pPr algn="just" eaLnBrk="1" hangingPunct="1"/>
            <a:endParaRPr lang="pl-PL" sz="2000" b="1" smtClean="0"/>
          </a:p>
          <a:p>
            <a:pPr eaLnBrk="1" hangingPunct="1"/>
            <a:r>
              <a:rPr lang="pl-PL" b="1" smtClean="0"/>
              <a:t>Standard usług opiekuńczych dla osób starszych świadczonych w miejscu zamieszkania </a:t>
            </a:r>
          </a:p>
          <a:p>
            <a:pPr eaLnBrk="1" hangingPunct="1"/>
            <a:endParaRPr lang="pl-PL" sz="2000" b="1" smtClean="0"/>
          </a:p>
          <a:p>
            <a:pPr eaLnBrk="1" hangingPunct="1"/>
            <a:r>
              <a:rPr lang="pl-PL" sz="2000" smtClean="0"/>
              <a:t>Prezentacja przygotowana na podstawie standardu opracowanego przez  Zespół Ekspertów ds. osób starszych</a:t>
            </a:r>
          </a:p>
          <a:p>
            <a:pPr eaLnBrk="1" hangingPunct="1"/>
            <a:endParaRPr lang="pl-PL" sz="2000" smtClean="0"/>
          </a:p>
          <a:p>
            <a:pPr eaLnBrk="1" hangingPunct="1"/>
            <a:r>
              <a:rPr lang="pl-PL" sz="2000" smtClean="0"/>
              <a:t>Poznań,13 grudnia 2011 roku</a:t>
            </a:r>
          </a:p>
          <a:p>
            <a:pPr eaLnBrk="1" hangingPunct="1"/>
            <a:endParaRPr lang="pl-PL" smtClean="0"/>
          </a:p>
        </p:txBody>
      </p:sp>
      <p:sp>
        <p:nvSpPr>
          <p:cNvPr id="2053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08799-1EBE-45CD-A9DA-218910651D61}" type="slidenum">
              <a:rPr lang="pl-PL" smtClean="0"/>
              <a:pPr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zamieszkania</a:t>
            </a:r>
            <a:endParaRPr lang="pl-PL" sz="1400" smtClean="0"/>
          </a:p>
        </p:txBody>
      </p:sp>
      <p:sp>
        <p:nvSpPr>
          <p:cNvPr id="11268" name="Symbol zastępczy zawartości 4"/>
          <p:cNvSpPr>
            <a:spLocks noGrp="1"/>
          </p:cNvSpPr>
          <p:nvPr>
            <p:ph idx="1"/>
          </p:nvPr>
        </p:nvSpPr>
        <p:spPr>
          <a:xfrm>
            <a:off x="250825" y="1125538"/>
            <a:ext cx="8713788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b="1" smtClean="0"/>
              <a:t>Efektem usług opiekuńczych o odpowiedniej jakości jest:</a:t>
            </a:r>
          </a:p>
          <a:p>
            <a:pPr eaLnBrk="1" hangingPunct="1">
              <a:buFontTx/>
              <a:buNone/>
            </a:pPr>
            <a:endParaRPr lang="pl-PL" sz="2000" b="1" smtClean="0"/>
          </a:p>
          <a:p>
            <a:pPr algn="just" eaLnBrk="1" hangingPunct="1"/>
            <a:r>
              <a:rPr lang="pl-PL" sz="1600" smtClean="0"/>
              <a:t>podtrzymanie lub poprawa sprawności fizycznej osoby starszej, jej dobra kondycja psychiczna oraz integracja ze społecznością w stopniu adekwatnym do indywidualnych możliwości i potrzeb utrzymanie stabilnego stanu zdrowia</a:t>
            </a:r>
          </a:p>
          <a:p>
            <a:pPr algn="just" eaLnBrk="1" hangingPunct="1"/>
            <a:r>
              <a:rPr lang="pl-PL" sz="1600" smtClean="0"/>
              <a:t>uniknięcie powikłań związanych z hospitalizacją, długotrwałą lub przewlekłą chorobą</a:t>
            </a:r>
          </a:p>
          <a:p>
            <a:pPr algn="just" eaLnBrk="1" hangingPunct="1"/>
            <a:r>
              <a:rPr lang="pl-PL" sz="1600" smtClean="0"/>
              <a:t>uniknięcie powikłań wynikających z długotrwałego unieruchomienia (odparzenia, odleżyny, przykurcze, powikłania układu oddechowego, pokarmowego, krążenia)   </a:t>
            </a:r>
          </a:p>
          <a:p>
            <a:pPr algn="just" eaLnBrk="1" hangingPunct="1"/>
            <a:r>
              <a:rPr lang="pl-PL" sz="1600" smtClean="0"/>
              <a:t>kompensowanie ograniczonej zdolności do samodzielnego poruszania się przy pomocy osoby drugiej</a:t>
            </a:r>
          </a:p>
          <a:p>
            <a:pPr algn="just" eaLnBrk="1" hangingPunct="1"/>
            <a:r>
              <a:rPr lang="pl-PL" sz="1600" smtClean="0"/>
              <a:t>poprawa samopoczucia</a:t>
            </a:r>
          </a:p>
          <a:p>
            <a:pPr algn="just" eaLnBrk="1" hangingPunct="1"/>
            <a:r>
              <a:rPr lang="pl-PL" sz="1600" smtClean="0"/>
              <a:t>podtrzymanie lub zwiększenie samodzielności</a:t>
            </a:r>
          </a:p>
          <a:p>
            <a:pPr algn="just" eaLnBrk="1" hangingPunct="1"/>
            <a:r>
              <a:rPr lang="pl-PL" sz="1600" smtClean="0"/>
              <a:t>podtrzymanie lub zwiększenie aktywności</a:t>
            </a:r>
          </a:p>
          <a:p>
            <a:pPr algn="just" eaLnBrk="1" hangingPunct="1"/>
            <a:r>
              <a:rPr lang="pl-PL" sz="1600" smtClean="0"/>
              <a:t>zmniejszenie izolacji społecznej</a:t>
            </a:r>
          </a:p>
          <a:p>
            <a:pPr algn="just" eaLnBrk="1" hangingPunct="1"/>
            <a:endParaRPr lang="pl-PL" sz="2000" smtClean="0"/>
          </a:p>
        </p:txBody>
      </p:sp>
      <p:sp>
        <p:nvSpPr>
          <p:cNvPr id="1126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C492A-6F0C-4120-AEA1-7448EBC1587B}" type="slidenum">
              <a:rPr lang="pl-PL" smtClean="0"/>
              <a:pPr>
                <a:defRPr/>
              </a:pPr>
              <a:t>10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96975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miejscu zamieszkania</a:t>
            </a:r>
            <a:endParaRPr lang="pl-PL" sz="1400" smtClean="0"/>
          </a:p>
        </p:txBody>
      </p:sp>
      <p:sp>
        <p:nvSpPr>
          <p:cNvPr id="12292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l-PL" sz="6000" b="1" smtClean="0"/>
          </a:p>
          <a:p>
            <a:pPr algn="ctr" eaLnBrk="1" hangingPunct="1">
              <a:buFontTx/>
              <a:buNone/>
            </a:pPr>
            <a:r>
              <a:rPr lang="pl-PL" sz="4800" b="1" smtClean="0"/>
              <a:t>2. ZAKRES USŁUG OPIEKUŃCZYCH</a:t>
            </a:r>
          </a:p>
        </p:txBody>
      </p:sp>
      <p:sp>
        <p:nvSpPr>
          <p:cNvPr id="1229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4744-3A08-45AF-B566-75BA632A348A}" type="slidenum">
              <a:rPr lang="pl-PL" smtClean="0"/>
              <a:pPr>
                <a:defRPr/>
              </a:pPr>
              <a:t>11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6562725" cy="1125538"/>
          </a:xfrm>
        </p:spPr>
        <p:txBody>
          <a:bodyPr/>
          <a:lstStyle/>
          <a:p>
            <a:pPr eaLnBrk="1" hangingPunct="1"/>
            <a:r>
              <a:rPr lang="pl-PL" sz="1400" b="1" smtClean="0"/>
              <a:t>usługi opiekuńcze dla osób starszych świadczone  w miejscu zamieszkania</a:t>
            </a:r>
            <a:endParaRPr lang="pl-PL" sz="1400" smtClean="0"/>
          </a:p>
        </p:txBody>
      </p:sp>
      <p:sp>
        <p:nvSpPr>
          <p:cNvPr id="13316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pl-PL" sz="1400" b="1" i="1" smtClean="0"/>
          </a:p>
          <a:p>
            <a:pPr lvl="1" eaLnBrk="1" hangingPunct="1">
              <a:buFontTx/>
              <a:buNone/>
            </a:pPr>
            <a:r>
              <a:rPr lang="pl-PL" sz="1400" b="1" i="1" smtClean="0"/>
              <a:t>Zakres przestrzenny </a:t>
            </a:r>
            <a:endParaRPr lang="pl-PL" sz="1400" smtClean="0"/>
          </a:p>
          <a:p>
            <a:pPr algn="just" eaLnBrk="1" hangingPunct="1">
              <a:buFontTx/>
              <a:buNone/>
            </a:pPr>
            <a:r>
              <a:rPr lang="pl-PL" sz="1400" smtClean="0"/>
              <a:t>       Usługi opiekuńcze są organizowane i świadczone przez gminę na jej terenie (jako zadanie własne gminy z zakresu pomocy społecznej o charakterze obowiązkowym). Realizacja usług opiekuńczych odbywa się w miejscu zamieszkania osoby starszej i w jej najbliższym otoczeniu.</a:t>
            </a:r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lvl="1" algn="just" eaLnBrk="1" hangingPunct="1">
              <a:buFontTx/>
              <a:buNone/>
            </a:pPr>
            <a:r>
              <a:rPr lang="pl-PL" sz="1400" b="1" i="1" smtClean="0"/>
              <a:t>Zakres podmiotowy </a:t>
            </a:r>
            <a:endParaRPr lang="pl-PL" sz="1400" smtClean="0"/>
          </a:p>
          <a:p>
            <a:pPr algn="just" eaLnBrk="1" hangingPunct="1">
              <a:buFontTx/>
              <a:buNone/>
            </a:pPr>
            <a:r>
              <a:rPr lang="pl-PL" sz="1400" smtClean="0"/>
              <a:t>      Wsparcie w formie usług opiekuńczych przysługuje starszej osobie samotnej, która wymaga pomocy innych osób, a jest jej pozbawiona mimo wykorzystania własnych uprawnień, zasobów</a:t>
            </a:r>
          </a:p>
          <a:p>
            <a:pPr algn="just" eaLnBrk="1" hangingPunct="1">
              <a:buFontTx/>
              <a:buNone/>
            </a:pPr>
            <a:r>
              <a:rPr lang="pl-PL" sz="1400" smtClean="0"/>
              <a:t>       i możliwości. </a:t>
            </a:r>
            <a:r>
              <a:rPr lang="pl-PL" sz="1400" b="1" smtClean="0"/>
              <a:t> </a:t>
            </a:r>
            <a:endParaRPr lang="pl-PL" sz="1400" smtClean="0"/>
          </a:p>
          <a:p>
            <a:pPr algn="just" eaLnBrk="1" hangingPunct="1"/>
            <a:r>
              <a:rPr lang="pl-PL" sz="1400" b="1" smtClean="0"/>
              <a:t> </a:t>
            </a:r>
            <a:r>
              <a:rPr lang="pl-PL" sz="1400" smtClean="0"/>
              <a:t> starszej osobie samotnie gospodarującej, gdy wymaga pomocy innych osób, a wspólnie niezamieszkujący małżonek, wstępni, zstępni nie mogą takiej pomocy zapewnić, wykorzystując swe uprawnienia, zasoby i możliwości</a:t>
            </a:r>
          </a:p>
          <a:p>
            <a:pPr algn="just" eaLnBrk="1" hangingPunct="1"/>
            <a:r>
              <a:rPr lang="pl-PL" sz="1400" smtClean="0"/>
              <a:t> osobie starszej w rodzinie, gdy wymaga pomocy innych osób, a rodzina nie może zapewnić odpowiedniej pomocy z uzasadnionej przyczyny, wykorzystując swe uprawnienia, zasoby                             i możliwości. </a:t>
            </a:r>
          </a:p>
          <a:p>
            <a:pPr algn="just" eaLnBrk="1" hangingPunct="1"/>
            <a:endParaRPr lang="pl-PL" sz="1400" smtClean="0"/>
          </a:p>
          <a:p>
            <a:pPr algn="just" eaLnBrk="1" hangingPunct="1"/>
            <a:endParaRPr lang="pl-PL" sz="1400" smtClean="0"/>
          </a:p>
        </p:txBody>
      </p:sp>
      <p:sp>
        <p:nvSpPr>
          <p:cNvPr id="1331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BA564-9AFF-4658-8A00-597C2A89CC75}" type="slidenum">
              <a:rPr lang="pl-PL" smtClean="0"/>
              <a:pPr>
                <a:defRPr/>
              </a:pPr>
              <a:t>12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4912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miejscu zamieszkania</a:t>
            </a:r>
            <a:endParaRPr lang="pl-PL" sz="1400" smtClean="0"/>
          </a:p>
        </p:txBody>
      </p:sp>
      <p:sp>
        <p:nvSpPr>
          <p:cNvPr id="14340" name="Symbol zastępczy zawartości 4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507365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pl-PL" sz="1400" b="1" i="1" smtClean="0"/>
          </a:p>
          <a:p>
            <a:pPr algn="just" eaLnBrk="1" hangingPunct="1">
              <a:buFontTx/>
              <a:buNone/>
            </a:pPr>
            <a:endParaRPr lang="pl-PL" sz="1400" b="1" i="1" smtClean="0"/>
          </a:p>
          <a:p>
            <a:pPr algn="just" eaLnBrk="1" hangingPunct="1">
              <a:buFontTx/>
              <a:buNone/>
            </a:pPr>
            <a:r>
              <a:rPr lang="pl-PL" sz="1400" b="1" i="1" smtClean="0"/>
              <a:t>procedura czynności dotyczących przyznawania i ustalania odpłatności za usługi opiekuńcze </a:t>
            </a:r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/>
            <a:r>
              <a:rPr lang="pl-PL" sz="1400" smtClean="0"/>
              <a:t>wniosek , czynności pracowników OPS, niezbędne dokumenty</a:t>
            </a:r>
          </a:p>
          <a:p>
            <a:pPr algn="just" eaLnBrk="1" hangingPunct="1"/>
            <a:r>
              <a:rPr lang="pl-PL" sz="1400" smtClean="0"/>
              <a:t>analiza- diagnoza – propozycja planu pomocy</a:t>
            </a:r>
          </a:p>
          <a:p>
            <a:pPr eaLnBrk="1" hangingPunct="1"/>
            <a:r>
              <a:rPr lang="pl-PL" sz="1400" smtClean="0"/>
              <a:t>przy ustalaniu wymiaru godzin i zakresu świadczonych usług opiekuńczych pracownik socjalny powinien uwzględnić w szczególności:</a:t>
            </a:r>
          </a:p>
          <a:p>
            <a:pPr lvl="1" eaLnBrk="1" hangingPunct="1"/>
            <a:r>
              <a:rPr lang="pl-PL" sz="1400" smtClean="0"/>
              <a:t>zakres przyznanych usług powinien wynikać ze stanu zdrowia osoby starszej oraz jej sytuacji rodzinnej. </a:t>
            </a:r>
          </a:p>
          <a:p>
            <a:pPr lvl="1" eaLnBrk="1" hangingPunct="1">
              <a:buFontTx/>
              <a:buNone/>
            </a:pPr>
            <a:endParaRPr lang="pl-PL" sz="1400" smtClean="0"/>
          </a:p>
          <a:p>
            <a:pPr lvl="1" eaLnBrk="1" hangingPunct="1">
              <a:buFontTx/>
              <a:buNone/>
            </a:pPr>
            <a:r>
              <a:rPr lang="pl-PL" sz="1400" b="1" i="1" smtClean="0"/>
              <a:t>zakres rzeczowy </a:t>
            </a:r>
            <a:endParaRPr lang="pl-PL" sz="1400" smtClean="0"/>
          </a:p>
          <a:p>
            <a:pPr algn="just" eaLnBrk="1" hangingPunct="1">
              <a:buFontTx/>
              <a:buNone/>
            </a:pPr>
            <a:r>
              <a:rPr lang="pl-PL" sz="1400" smtClean="0"/>
              <a:t>       obejmuje różnorodne czynności o charakterze </a:t>
            </a:r>
            <a:r>
              <a:rPr lang="pl-PL" sz="1400" b="1" smtClean="0"/>
              <a:t>wspomagającym, opiekuńczym  i pielęgnacyjnym</a:t>
            </a:r>
            <a:r>
              <a:rPr lang="pl-PL" sz="1400" smtClean="0"/>
              <a:t>, które mogą być przyznawane i świadczone osobom starszym wymagającym pomocy w zaspokajaniu codziennych potrzeb życiowych, opiece higienicznej, pielęgnacji i utrzymywaniu kontaktów </a:t>
            </a:r>
            <a:br>
              <a:rPr lang="pl-PL" sz="1400" smtClean="0"/>
            </a:br>
            <a:r>
              <a:rPr lang="pl-PL" sz="1400" smtClean="0"/>
              <a:t>z otoczeniem</a:t>
            </a:r>
          </a:p>
          <a:p>
            <a:pPr algn="just" eaLnBrk="1" hangingPunct="1">
              <a:buFontTx/>
              <a:buNone/>
            </a:pPr>
            <a:endParaRPr lang="pl-PL" sz="1600" smtClean="0"/>
          </a:p>
          <a:p>
            <a:pPr eaLnBrk="1" hangingPunct="1">
              <a:buFontTx/>
              <a:buNone/>
            </a:pPr>
            <a:endParaRPr lang="pl-PL" sz="2000" smtClean="0"/>
          </a:p>
          <a:p>
            <a:pPr algn="just" eaLnBrk="1" hangingPunct="1"/>
            <a:endParaRPr lang="pl-PL" sz="2000" smtClean="0"/>
          </a:p>
        </p:txBody>
      </p:sp>
      <p:sp>
        <p:nvSpPr>
          <p:cNvPr id="14341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C08A1-D4DF-4000-A4EE-DC5F426DCAD2}" type="slidenum">
              <a:rPr lang="pl-PL" smtClean="0"/>
              <a:pPr>
                <a:defRPr/>
              </a:pPr>
              <a:t>13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765175"/>
            <a:ext cx="6948487" cy="652463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zamieszkania</a:t>
            </a:r>
            <a:br>
              <a:rPr lang="pl-PL" sz="1400" b="1" smtClean="0"/>
            </a:br>
            <a:r>
              <a:rPr lang="pl-PL" sz="1400" b="1" smtClean="0"/>
              <a:t/>
            </a:r>
            <a:br>
              <a:rPr lang="pl-PL" sz="1400" b="1" smtClean="0"/>
            </a:br>
            <a:r>
              <a:rPr lang="pl-PL" sz="1800" b="1" smtClean="0"/>
              <a:t/>
            </a:r>
            <a:br>
              <a:rPr lang="pl-PL" sz="1800" b="1" smtClean="0"/>
            </a:br>
            <a:r>
              <a:rPr lang="pl-PL" sz="1800" b="1" smtClean="0"/>
              <a:t/>
            </a:r>
            <a:br>
              <a:rPr lang="pl-PL" sz="1800" b="1" smtClean="0"/>
            </a:br>
            <a:endParaRPr lang="pl-PL" sz="1800" smtClean="0"/>
          </a:p>
        </p:txBody>
      </p:sp>
      <p:sp>
        <p:nvSpPr>
          <p:cNvPr id="15364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1200" smtClean="0"/>
              <a:t>        </a:t>
            </a:r>
            <a:r>
              <a:rPr lang="pl-PL" sz="1200" b="1" smtClean="0"/>
              <a:t>Obowiązkowy zakres czynnościowy</a:t>
            </a:r>
            <a:br>
              <a:rPr lang="pl-PL" sz="1200" b="1" smtClean="0"/>
            </a:br>
            <a:endParaRPr lang="pl-PL" sz="1200" b="1" smtClean="0"/>
          </a:p>
          <a:p>
            <a:pPr algn="just" eaLnBrk="1" hangingPunct="1">
              <a:buFontTx/>
              <a:buNone/>
            </a:pPr>
            <a:r>
              <a:rPr lang="pl-PL" sz="1200" smtClean="0"/>
              <a:t> Przyznając usługi opiekuńcze osobie starszej ośrodek pomocy społecznej ustala indywidualny </a:t>
            </a:r>
            <a:r>
              <a:rPr lang="pl-PL" sz="1400" smtClean="0"/>
              <a:t>zakres usług ze wskazaniem konkretnych czynności, biorąc pod uwagę:</a:t>
            </a:r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/>
            <a:r>
              <a:rPr lang="pl-PL" sz="1400" smtClean="0"/>
              <a:t>konieczność zaspokojenia niezbędnych potrzeb,  </a:t>
            </a:r>
          </a:p>
          <a:p>
            <a:pPr algn="just" eaLnBrk="1" hangingPunct="1"/>
            <a:r>
              <a:rPr lang="pl-PL" sz="1400" smtClean="0"/>
              <a:t>inne potrzeby osoby starszej, odpowiadające celom i mieszczące się  w możliwościach pomocy społecznej,</a:t>
            </a:r>
          </a:p>
          <a:p>
            <a:pPr algn="just" eaLnBrk="1" hangingPunct="1"/>
            <a:r>
              <a:rPr lang="pl-PL" sz="1400" smtClean="0"/>
              <a:t>sytuację socjalno - bytową i rodzinną osoby starszej (np. osoba samotna),</a:t>
            </a:r>
          </a:p>
          <a:p>
            <a:pPr algn="just" eaLnBrk="1" hangingPunct="1"/>
            <a:r>
              <a:rPr lang="pl-PL" sz="1400" smtClean="0"/>
              <a:t>możliwości wykorzystania uprawnień i zasobów osoby starszej i jej otoczenia (np. pomoc sąsiedzka, wolontariat).</a:t>
            </a:r>
          </a:p>
          <a:p>
            <a:pPr algn="just" eaLnBrk="1" hangingPunct="1"/>
            <a:endParaRPr lang="pl-PL" sz="1400" smtClean="0"/>
          </a:p>
        </p:txBody>
      </p:sp>
      <p:sp>
        <p:nvSpPr>
          <p:cNvPr id="15365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226C0-27A9-4664-92C5-580DFC67051B}" type="slidenum">
              <a:rPr lang="pl-PL" smtClean="0"/>
              <a:pPr>
                <a:defRPr/>
              </a:pPr>
              <a:t>14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773238"/>
          </a:xfrm>
        </p:spPr>
        <p:txBody>
          <a:bodyPr/>
          <a:lstStyle/>
          <a:p>
            <a:pPr eaLnBrk="1" hangingPunct="1"/>
            <a:r>
              <a:rPr lang="pl-PL" sz="1400" b="1" smtClean="0"/>
              <a:t> usługi opiekuńcze dla osób starszych świadczone  w miejscu zamieszkania</a:t>
            </a:r>
            <a:r>
              <a:rPr lang="pl-PL" sz="1800" b="1" smtClean="0"/>
              <a:t/>
            </a:r>
            <a:br>
              <a:rPr lang="pl-PL" sz="1800" b="1" smtClean="0"/>
            </a:br>
            <a:r>
              <a:rPr lang="pl-PL" sz="1800" b="1" smtClean="0"/>
              <a:t/>
            </a:r>
            <a:br>
              <a:rPr lang="pl-PL" sz="1800" b="1" smtClean="0"/>
            </a:br>
            <a:r>
              <a:rPr lang="pl-PL" sz="1800" b="1" smtClean="0"/>
              <a:t>obowiązkowy zakres czynnościowy:</a:t>
            </a:r>
            <a:endParaRPr lang="pl-PL" sz="1800" smtClean="0"/>
          </a:p>
        </p:txBody>
      </p:sp>
      <p:sp>
        <p:nvSpPr>
          <p:cNvPr id="16388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AutoNum type="arabicPeriod"/>
            </a:pPr>
            <a:r>
              <a:rPr lang="pl-PL" sz="1500" b="1" smtClean="0"/>
              <a:t>Pomoc w zaspokajaniu codziennych potrzeb życiowych: 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czynności żywieniowe: 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czynności gospodarcze: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 czynności organizacyjne: 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Inne czynności wynikające     z indywidualnych potrzeb osoby starszej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endParaRPr lang="pl-PL" sz="15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pl-PL" sz="1500" b="1" smtClean="0"/>
              <a:t>2.  Opieka higieniczna: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czynności pielęgnacyjne: 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zmiana bielizny osobistej              i pościelowej 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słanie łóżka</a:t>
            </a:r>
          </a:p>
          <a:p>
            <a:pPr marL="1257300" lvl="2" indent="-342900" algn="just" eaLnBrk="1" hangingPunct="1">
              <a:lnSpc>
                <a:spcPct val="90000"/>
              </a:lnSpc>
            </a:pPr>
            <a:r>
              <a:rPr lang="pl-PL" sz="1500" smtClean="0"/>
              <a:t>inne czynności wynikające                z uzasadnionych indywidualnych potrzeb osoby starsze</a:t>
            </a:r>
          </a:p>
          <a:p>
            <a:pPr algn="just" eaLnBrk="1" hangingPunct="1">
              <a:lnSpc>
                <a:spcPct val="90000"/>
              </a:lnSpc>
            </a:pPr>
            <a:endParaRPr lang="pl-PL" sz="1600" smtClean="0"/>
          </a:p>
          <a:p>
            <a:pPr algn="just" eaLnBrk="1" hangingPunct="1">
              <a:lnSpc>
                <a:spcPct val="90000"/>
              </a:lnSpc>
            </a:pPr>
            <a:endParaRPr lang="pl-PL" sz="1600" smtClean="0"/>
          </a:p>
          <a:p>
            <a:pPr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  <a:buFontTx/>
              <a:buAutoNum type="arabicPeriod"/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  <a:buFontTx/>
              <a:buNone/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algn="just"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z="1600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mtClean="0"/>
          </a:p>
          <a:p>
            <a:pPr marL="1257300" lvl="2" indent="-342900" eaLnBrk="1" hangingPunct="1">
              <a:lnSpc>
                <a:spcPct val="90000"/>
              </a:lnSpc>
            </a:pPr>
            <a:endParaRPr lang="pl-PL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000" smtClean="0"/>
          </a:p>
        </p:txBody>
      </p:sp>
      <p:sp>
        <p:nvSpPr>
          <p:cNvPr id="16389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l-PL" sz="1600" b="1" smtClean="0"/>
              <a:t>3</a:t>
            </a:r>
            <a:r>
              <a:rPr lang="pl-PL" sz="1400" b="1" smtClean="0"/>
              <a:t>. Pielęgnacja zalecona przez lekarza:</a:t>
            </a:r>
          </a:p>
          <a:p>
            <a:pPr algn="just" eaLnBrk="1" hangingPunct="1"/>
            <a:r>
              <a:rPr lang="pl-PL" sz="1400" smtClean="0"/>
              <a:t>czynności pielęgnacyjne</a:t>
            </a:r>
          </a:p>
          <a:p>
            <a:pPr algn="just" eaLnBrk="1" hangingPunct="1"/>
            <a:r>
              <a:rPr lang="pl-PL" sz="1400" smtClean="0"/>
              <a:t>podawanie leków drogą doustną, doodbytniczą, wziewną (inhalacje) lub przez skórę (wcieranie)</a:t>
            </a:r>
          </a:p>
          <a:p>
            <a:pPr algn="just" eaLnBrk="1" hangingPunct="1"/>
            <a:r>
              <a:rPr lang="pl-PL" sz="1400" smtClean="0"/>
              <a:t>mierzenie temperatury, ciśnienia, poziomu cukru itp.</a:t>
            </a:r>
          </a:p>
          <a:p>
            <a:pPr algn="just" eaLnBrk="1" hangingPunct="1"/>
            <a:r>
              <a:rPr lang="pl-PL" sz="1400" smtClean="0"/>
              <a:t>inne czynności wynikające                                         z    indywidualnych zaleceń lekarskich</a:t>
            </a:r>
          </a:p>
          <a:p>
            <a:pPr algn="just" eaLnBrk="1" hangingPunct="1"/>
            <a:endParaRPr lang="pl-PL" sz="1400" smtClean="0"/>
          </a:p>
          <a:p>
            <a:pPr algn="just" eaLnBrk="1" hangingPunct="1">
              <a:buFontTx/>
              <a:buNone/>
            </a:pPr>
            <a:r>
              <a:rPr lang="pl-PL" sz="1400" b="1" smtClean="0"/>
              <a:t>4. Zapewnienie kontaktów                                 z otoczeniem:</a:t>
            </a:r>
          </a:p>
          <a:p>
            <a:pPr algn="just" eaLnBrk="1" hangingPunct="1"/>
            <a:endParaRPr lang="pl-PL" sz="1400" smtClean="0"/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/>
            <a:endParaRPr lang="pl-PL" smtClean="0"/>
          </a:p>
          <a:p>
            <a:pPr eaLnBrk="1" hangingPunct="1"/>
            <a:endParaRPr lang="pl-PL" smtClean="0"/>
          </a:p>
        </p:txBody>
      </p:sp>
      <p:sp>
        <p:nvSpPr>
          <p:cNvPr id="16390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E4FDB-294C-42FA-9BEB-D4782C53584A}" type="slidenum">
              <a:rPr lang="pl-PL" smtClean="0"/>
              <a:pPr>
                <a:defRPr/>
              </a:pPr>
              <a:t>15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miejscu zamieszkania</a:t>
            </a:r>
            <a:endParaRPr lang="pl-PL" sz="1400" smtClean="0"/>
          </a:p>
        </p:txBody>
      </p:sp>
      <p:sp>
        <p:nvSpPr>
          <p:cNvPr id="17412" name="Symbol zastępczy zawartości 4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0736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l-PL" sz="1400" smtClean="0"/>
              <a:t>       </a:t>
            </a:r>
            <a:r>
              <a:rPr lang="pl-PL" sz="1400" b="1" i="1" smtClean="0"/>
              <a:t>Przykładowe czynności w wersji optymalnej </a:t>
            </a:r>
            <a:r>
              <a:rPr lang="pl-PL" sz="1400" i="1" smtClean="0"/>
              <a:t>(katalog otwarty, uzależniony od możliwości zarówno organizatora, jak i osoby starszej oraz jej otoczenia)</a:t>
            </a:r>
          </a:p>
          <a:p>
            <a:pPr algn="just" eaLnBrk="1" hangingPunct="1"/>
            <a:endParaRPr lang="pl-PL" sz="1400" smtClean="0"/>
          </a:p>
          <a:p>
            <a:pPr lvl="1" algn="just" eaLnBrk="1" hangingPunct="1"/>
            <a:r>
              <a:rPr lang="pl-PL" sz="1400" smtClean="0"/>
              <a:t>utrzymanie w czystości otoczenia osoby starszej, w tym ciężkie prace porządkowe (np. trzepanie dywanów, mycie glazury, mycie klatki schodowej, mycie lamp  i żyrandoli, sprzątanie przynależnych pomieszczeń użytkowych, ogródków) </a:t>
            </a:r>
          </a:p>
          <a:p>
            <a:pPr lvl="1" algn="just" eaLnBrk="1" hangingPunct="1"/>
            <a:r>
              <a:rPr lang="pl-PL" sz="1400" smtClean="0"/>
              <a:t>transport specjalistyczny, np. dojazd na wizytę lekarską</a:t>
            </a:r>
          </a:p>
          <a:p>
            <a:pPr lvl="1" algn="just" eaLnBrk="1" hangingPunct="1"/>
            <a:r>
              <a:rPr lang="pl-PL" sz="1400" smtClean="0"/>
              <a:t>usługi fryzjerskie, manicure i pedicure</a:t>
            </a:r>
          </a:p>
          <a:p>
            <a:pPr lvl="1" algn="just" eaLnBrk="1" hangingPunct="1"/>
            <a:r>
              <a:rPr lang="pl-PL" sz="1400" smtClean="0"/>
              <a:t>usługi kosmetyczne</a:t>
            </a:r>
          </a:p>
          <a:p>
            <a:pPr lvl="1" algn="just" eaLnBrk="1" hangingPunct="1"/>
            <a:r>
              <a:rPr lang="pl-PL" sz="1400" smtClean="0"/>
              <a:t>zabiegi relaksujące</a:t>
            </a:r>
          </a:p>
          <a:p>
            <a:pPr lvl="1" algn="just" eaLnBrk="1" hangingPunct="1"/>
            <a:r>
              <a:rPr lang="pl-PL" sz="1400" smtClean="0"/>
              <a:t>organizacja czasu wolnego</a:t>
            </a:r>
          </a:p>
          <a:p>
            <a:pPr lvl="1" algn="just" eaLnBrk="1" hangingPunct="1"/>
            <a:r>
              <a:rPr lang="pl-PL" sz="1400" smtClean="0"/>
              <a:t>towarzyszenie osobie starszej (wspólne wyjścia do teatru, kina, na koncerty, wyjazdy)</a:t>
            </a:r>
          </a:p>
          <a:p>
            <a:pPr lvl="1" algn="just" eaLnBrk="1" hangingPunct="1"/>
            <a:r>
              <a:rPr lang="pl-PL" sz="1400" smtClean="0"/>
              <a:t>opieka nad zwierzętami domowymi. </a:t>
            </a:r>
          </a:p>
          <a:p>
            <a:pPr lvl="1" algn="just" eaLnBrk="1" hangingPunct="1"/>
            <a:r>
              <a:rPr lang="pl-PL" sz="1400" smtClean="0"/>
              <a:t>instruktaż pielęgnacyjny wraz z zasadami bezpiecznego przemieszczania</a:t>
            </a:r>
          </a:p>
          <a:p>
            <a:pPr lvl="1" algn="just" eaLnBrk="1" hangingPunct="1"/>
            <a:r>
              <a:rPr lang="pl-PL" sz="1400" smtClean="0"/>
              <a:t>trening dietetyczny i porady dietetyczne</a:t>
            </a:r>
          </a:p>
          <a:p>
            <a:pPr lvl="1" algn="just" eaLnBrk="1" hangingPunct="1"/>
            <a:r>
              <a:rPr lang="pl-PL" sz="1400" smtClean="0"/>
              <a:t>trening ekonomiczny</a:t>
            </a:r>
          </a:p>
          <a:p>
            <a:pPr lvl="1" algn="just" eaLnBrk="1" hangingPunct="1"/>
            <a:r>
              <a:rPr lang="pl-PL" sz="1400" smtClean="0"/>
              <a:t>porady psychologa dla rodziny,  (jak wspierać i rozumieć osobę starszą )</a:t>
            </a:r>
          </a:p>
          <a:p>
            <a:pPr lvl="1" algn="just" eaLnBrk="1" hangingPunct="1"/>
            <a:r>
              <a:rPr lang="pl-PL" sz="1400" smtClean="0"/>
              <a:t>porady ergonomiczne, czyli jak zaplanować mieszkanie dla osoby starszej</a:t>
            </a:r>
          </a:p>
          <a:p>
            <a:pPr algn="just" eaLnBrk="1" hangingPunct="1"/>
            <a:r>
              <a:rPr lang="pl-PL" sz="1400" smtClean="0"/>
              <a:t> </a:t>
            </a:r>
          </a:p>
          <a:p>
            <a:pPr algn="just" eaLnBrk="1" hangingPunct="1">
              <a:buFontTx/>
              <a:buNone/>
            </a:pPr>
            <a:r>
              <a:rPr lang="pl-PL" sz="1400" smtClean="0"/>
              <a:t> </a:t>
            </a:r>
          </a:p>
        </p:txBody>
      </p:sp>
      <p:sp>
        <p:nvSpPr>
          <p:cNvPr id="1741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8AC0B-0BE4-4CF1-9756-A1C8FBC691CF}" type="slidenum">
              <a:rPr lang="pl-PL" smtClean="0"/>
              <a:pPr>
                <a:defRPr/>
              </a:pPr>
              <a:t>16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25538"/>
          </a:xfrm>
        </p:spPr>
        <p:txBody>
          <a:bodyPr/>
          <a:lstStyle/>
          <a:p>
            <a:pPr eaLnBrk="1" hangingPunct="1"/>
            <a:r>
              <a:rPr lang="pl-PL" sz="1400" b="1" smtClean="0"/>
              <a:t> usługi opiekuńcze dla osób starszych świadczone   w miejscu zamieszkania</a:t>
            </a:r>
            <a:endParaRPr lang="pl-PL" sz="1400" smtClean="0"/>
          </a:p>
        </p:txBody>
      </p:sp>
      <p:sp>
        <p:nvSpPr>
          <p:cNvPr id="18436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pl-PL" sz="1600" smtClean="0"/>
              <a:t>        </a:t>
            </a:r>
            <a:r>
              <a:rPr lang="pl-PL" sz="1600" b="1" smtClean="0"/>
              <a:t>UWAGA !</a:t>
            </a:r>
          </a:p>
          <a:p>
            <a:pPr algn="just" eaLnBrk="1" hangingPunct="1"/>
            <a:r>
              <a:rPr lang="pl-PL" sz="1600" b="1" smtClean="0"/>
              <a:t> </a:t>
            </a:r>
            <a:r>
              <a:rPr lang="pl-PL" sz="1600" smtClean="0"/>
              <a:t>Osoba świadcząca usługi musi unikać sytuacji, gdy tylko ona jest stroną aktywną, wyręczając bądź wręcz eliminując świadomy wysiłek i jakąkolwiek samodzielność osoby starszej. </a:t>
            </a:r>
          </a:p>
          <a:p>
            <a:pPr algn="just" eaLnBrk="1" hangingPunct="1"/>
            <a:r>
              <a:rPr lang="pl-PL" sz="1600" smtClean="0"/>
              <a:t>Bardzo ważnym aspektem pracy jest świadomość istnienia różnorodnych zagrożeń, co powinno mieć odzwierciedlenie we wszystkich czynnościach opiekuńczych.</a:t>
            </a:r>
          </a:p>
          <a:p>
            <a:pPr algn="just" eaLnBrk="1" hangingPunct="1"/>
            <a:r>
              <a:rPr lang="pl-PL" sz="1600" smtClean="0"/>
              <a:t> Osoba świadcząca usługi jest zobowiązana dbać nie tylko o bezpieczeństwo osoby starszej, ale również o własne. Ma prawo odmówić wykonania czynności zagrażającej jej zdrowiu</a:t>
            </a:r>
          </a:p>
          <a:p>
            <a:pPr eaLnBrk="1" hangingPunct="1">
              <a:buFontTx/>
              <a:buNone/>
            </a:pPr>
            <a:endParaRPr lang="pl-PL" sz="1600" smtClean="0"/>
          </a:p>
          <a:p>
            <a:pPr algn="ctr" eaLnBrk="1" hangingPunct="1">
              <a:buFontTx/>
              <a:buNone/>
            </a:pPr>
            <a:r>
              <a:rPr lang="pl-PL" sz="1600" smtClean="0"/>
              <a:t>W materiałach podane są porady praktyczne (np. zasady przemieszczania i układania osoby starszej obłożnie chorej ,organizacja czasu, komunikacja )</a:t>
            </a:r>
          </a:p>
          <a:p>
            <a:pPr algn="ctr" eaLnBrk="1" hangingPunct="1">
              <a:buFontTx/>
              <a:buNone/>
            </a:pPr>
            <a:endParaRPr lang="pl-PL" sz="1600" i="1" smtClean="0"/>
          </a:p>
        </p:txBody>
      </p:sp>
      <p:sp>
        <p:nvSpPr>
          <p:cNvPr id="1843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32464-7D98-490E-875D-864C9CA89ECE}" type="slidenum">
              <a:rPr lang="pl-PL" smtClean="0"/>
              <a:pPr>
                <a:defRPr/>
              </a:pPr>
              <a:t>17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052513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zamieszkania</a:t>
            </a:r>
            <a:endParaRPr lang="pl-PL" sz="1400" smtClean="0"/>
          </a:p>
        </p:txBody>
      </p:sp>
      <p:sp>
        <p:nvSpPr>
          <p:cNvPr id="19460" name="Symbol zastępczy zawartości 4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0006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l-PL" sz="1400" b="1" smtClean="0"/>
              <a:t>Przykładowa sekwencja usługi:– opieka higieniczna / czynności pielęgnacyjne / utrzymanie higieny – mycie ciała, mycie głowy, kąpiel ( dla 4 profili OS – OS niezdolna/zdolna do poruszania się :1.samotna lub samotnie gospodarująca, 2. w rodzinie,)</a:t>
            </a:r>
            <a:endParaRPr lang="pl-PL" sz="1400" smtClean="0"/>
          </a:p>
          <a:p>
            <a:pPr algn="just" eaLnBrk="1" hangingPunct="1"/>
            <a:r>
              <a:rPr lang="pl-PL" sz="1400" smtClean="0"/>
              <a:t>Sekwencja czynności wykonywanych przez osobę świadczącą usługę:</a:t>
            </a:r>
          </a:p>
          <a:p>
            <a:pPr lvl="3" algn="just" eaLnBrk="1" hangingPunct="1"/>
            <a:r>
              <a:rPr lang="pl-PL" sz="1400" smtClean="0"/>
              <a:t>przygotowanie łazienki lub stanowiska do wykonania czynności - wietrzenie pomieszczenia, uregulowanie temperatury otoczenia i wody, skompletowanie przyborów (środki myjące                               i pielęgnacyjne, ręczniki), przygotowanie czystej bielizny / pościeli</a:t>
            </a:r>
          </a:p>
          <a:p>
            <a:pPr lvl="3" algn="just" eaLnBrk="1" hangingPunct="1"/>
            <a:r>
              <a:rPr lang="pl-PL" sz="1400" smtClean="0"/>
              <a:t>przygotowanie osoby starszej do wykonania czynności</a:t>
            </a:r>
          </a:p>
          <a:p>
            <a:pPr lvl="3" algn="just" eaLnBrk="1" hangingPunct="1"/>
            <a:r>
              <a:rPr lang="pl-PL" sz="1400" smtClean="0"/>
              <a:t>umycie rąk i założenie jednorazowych rękawiczek</a:t>
            </a:r>
          </a:p>
          <a:p>
            <a:pPr lvl="3" algn="just" eaLnBrk="1" hangingPunct="1"/>
            <a:r>
              <a:rPr lang="pl-PL" sz="1400" smtClean="0"/>
              <a:t>mycie ciała osoby starszej (należy zmieniać wodę do mycia zawsze, gdy jest brudna lub zbyt chłodna):</a:t>
            </a:r>
          </a:p>
          <a:p>
            <a:pPr algn="just" eaLnBrk="1" hangingPunct="1"/>
            <a:r>
              <a:rPr lang="pl-PL" sz="1100" smtClean="0"/>
              <a:t>twarz, uszy, szyja</a:t>
            </a:r>
          </a:p>
          <a:p>
            <a:pPr algn="just" eaLnBrk="1" hangingPunct="1"/>
            <a:r>
              <a:rPr lang="pl-PL" sz="1100" smtClean="0"/>
              <a:t>klatka piersiowa</a:t>
            </a:r>
          </a:p>
          <a:p>
            <a:pPr algn="just" eaLnBrk="1" hangingPunct="1"/>
            <a:r>
              <a:rPr lang="pl-PL" sz="1100" smtClean="0"/>
              <a:t>pachy i kończyny górne</a:t>
            </a:r>
          </a:p>
          <a:p>
            <a:pPr algn="just" eaLnBrk="1" hangingPunct="1"/>
            <a:r>
              <a:rPr lang="pl-PL" sz="1100" smtClean="0"/>
              <a:t>brzuch (w tym pępek)</a:t>
            </a:r>
          </a:p>
          <a:p>
            <a:pPr algn="just" eaLnBrk="1" hangingPunct="1"/>
            <a:r>
              <a:rPr lang="pl-PL" sz="1100" smtClean="0"/>
              <a:t>plecy i pośladki</a:t>
            </a:r>
          </a:p>
          <a:p>
            <a:pPr algn="just" eaLnBrk="1" hangingPunct="1"/>
            <a:r>
              <a:rPr lang="pl-PL" sz="1100" smtClean="0"/>
              <a:t>krocze</a:t>
            </a:r>
          </a:p>
          <a:p>
            <a:pPr algn="just" eaLnBrk="1" hangingPunct="1"/>
            <a:r>
              <a:rPr lang="pl-PL" sz="1100" smtClean="0"/>
              <a:t>kończyny dolne</a:t>
            </a:r>
          </a:p>
          <a:p>
            <a:pPr algn="just" eaLnBrk="1" hangingPunct="1"/>
            <a:r>
              <a:rPr lang="pl-PL" sz="1100" smtClean="0"/>
              <a:t>wytarcie lub osuszenie skóry i uszu, czesanie,</a:t>
            </a:r>
          </a:p>
          <a:p>
            <a:pPr algn="just" eaLnBrk="1" hangingPunct="1"/>
            <a:r>
              <a:rPr lang="pl-PL" sz="1100" smtClean="0"/>
              <a:t>natłuczenie skóry - w zależności od potrzeb</a:t>
            </a:r>
          </a:p>
          <a:p>
            <a:pPr algn="just" eaLnBrk="1" hangingPunct="1"/>
            <a:r>
              <a:rPr lang="pl-PL" sz="1100" smtClean="0"/>
              <a:t>ubranie osoby starszej w czystą odzież i zapewnienie odpowiedniej bezpiecznej pozycji ciała </a:t>
            </a:r>
          </a:p>
          <a:p>
            <a:pPr algn="just" eaLnBrk="1" hangingPunct="1"/>
            <a:r>
              <a:rPr lang="pl-PL" sz="1100" smtClean="0"/>
              <a:t>posprzątanie stanowiska pracy</a:t>
            </a:r>
          </a:p>
          <a:p>
            <a:pPr algn="just" eaLnBrk="1" hangingPunct="1"/>
            <a:r>
              <a:rPr lang="pl-PL" sz="1100" smtClean="0"/>
              <a:t>umycie rąk </a:t>
            </a:r>
          </a:p>
          <a:p>
            <a:pPr algn="just" eaLnBrk="1" hangingPunct="1"/>
            <a:endParaRPr lang="pl-PL" sz="1100" smtClean="0"/>
          </a:p>
          <a:p>
            <a:pPr eaLnBrk="1" hangingPunct="1">
              <a:buFontTx/>
              <a:buNone/>
            </a:pPr>
            <a:endParaRPr lang="pl-PL" sz="1100" smtClean="0"/>
          </a:p>
          <a:p>
            <a:pPr eaLnBrk="1" hangingPunct="1">
              <a:buFontTx/>
              <a:buNone/>
            </a:pPr>
            <a:endParaRPr lang="pl-PL" sz="1600" smtClean="0"/>
          </a:p>
          <a:p>
            <a:pPr eaLnBrk="1" hangingPunct="1">
              <a:buFontTx/>
              <a:buNone/>
            </a:pPr>
            <a:endParaRPr lang="pl-PL" sz="1600" smtClean="0"/>
          </a:p>
          <a:p>
            <a:pPr eaLnBrk="1" hangingPunct="1"/>
            <a:endParaRPr lang="pl-PL" smtClean="0"/>
          </a:p>
          <a:p>
            <a:pPr eaLnBrk="1" hangingPunct="1"/>
            <a:endParaRPr lang="pl-PL" smtClean="0"/>
          </a:p>
        </p:txBody>
      </p:sp>
      <p:sp>
        <p:nvSpPr>
          <p:cNvPr id="19461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51528-F984-4D4E-AC6B-34FB901F9F9F}" type="slidenum">
              <a:rPr lang="pl-PL" smtClean="0"/>
              <a:pPr>
                <a:defRPr/>
              </a:pPr>
              <a:t>18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 miejscu zamieszkania</a:t>
            </a:r>
            <a:endParaRPr lang="pl-PL" sz="1400" smtClean="0"/>
          </a:p>
        </p:txBody>
      </p:sp>
      <p:sp>
        <p:nvSpPr>
          <p:cNvPr id="20484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l-PL" sz="4800" b="1" smtClean="0"/>
          </a:p>
          <a:p>
            <a:pPr algn="ctr" eaLnBrk="1" hangingPunct="1">
              <a:buFontTx/>
              <a:buNone/>
            </a:pPr>
            <a:r>
              <a:rPr lang="pl-PL" sz="4800" b="1" smtClean="0"/>
              <a:t>3. PROPONOWANE NARZĘDZIA</a:t>
            </a:r>
            <a:r>
              <a:rPr lang="pl-PL" sz="4800" b="1" i="1" smtClean="0"/>
              <a:t>  </a:t>
            </a:r>
            <a:endParaRPr lang="pl-PL" sz="4800" smtClean="0"/>
          </a:p>
        </p:txBody>
      </p:sp>
      <p:sp>
        <p:nvSpPr>
          <p:cNvPr id="20485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01D97-8742-4BC1-8BAC-D9D2B4527F5A}" type="slidenum">
              <a:rPr lang="pl-PL" smtClean="0"/>
              <a:pPr>
                <a:defRPr/>
              </a:pPr>
              <a:t>19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88"/>
            <a:ext cx="87884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88"/>
            <a:ext cx="8229600" cy="1416050"/>
          </a:xfrm>
        </p:spPr>
        <p:txBody>
          <a:bodyPr/>
          <a:lstStyle/>
          <a:p>
            <a:pPr eaLnBrk="1" hangingPunct="1"/>
            <a:r>
              <a:rPr lang="pl-PL" sz="1800" b="1" smtClean="0"/>
              <a:t>                        </a:t>
            </a:r>
            <a:r>
              <a:rPr lang="pl-PL" sz="1400" b="1" smtClean="0"/>
              <a:t>usługi opiekuńcze dla osób starszych świadczone    w miejscu zamieszkania</a:t>
            </a:r>
            <a:endParaRPr lang="pl-PL" sz="1400" smtClean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lvl="1" algn="just" eaLnBrk="1" hangingPunct="1">
              <a:buFontTx/>
              <a:buNone/>
              <a:defRPr/>
            </a:pPr>
            <a:r>
              <a:rPr lang="pl-PL" sz="1600" b="1" dirty="0" smtClean="0"/>
              <a:t>       </a:t>
            </a:r>
            <a:r>
              <a:rPr lang="pl-PL" sz="1400" b="1" dirty="0" smtClean="0"/>
              <a:t>Przyczyny starzenia się społeczeństwa:</a:t>
            </a:r>
          </a:p>
          <a:p>
            <a:pPr marL="914400" lvl="1" indent="-457200" algn="just" eaLnBrk="1" hangingPunct="1">
              <a:buFont typeface="+mj-lt"/>
              <a:buAutoNum type="arabicPeriod"/>
              <a:defRPr/>
            </a:pPr>
            <a:r>
              <a:rPr lang="pl-PL" sz="1400" dirty="0" smtClean="0"/>
              <a:t>Spadek liczby urodzin</a:t>
            </a:r>
          </a:p>
          <a:p>
            <a:pPr marL="914400" lvl="1" indent="-457200" algn="just" eaLnBrk="1" hangingPunct="1">
              <a:buFont typeface="+mj-lt"/>
              <a:buAutoNum type="arabicPeriod"/>
              <a:defRPr/>
            </a:pPr>
            <a:r>
              <a:rPr lang="pl-PL" sz="1400" dirty="0" smtClean="0"/>
              <a:t>Wydłużanie się przeciętnego czasu trwania życia ( szacunkowa dla obecnie ur. dzieci długość życia – chłopcy/mężczyźni –przeżyją średnio 71,53 lata, a dziewczynki /kobiety-80,05 lat</a:t>
            </a:r>
          </a:p>
          <a:p>
            <a:pPr marL="914400" lvl="1" indent="-457200" algn="just" eaLnBrk="1" hangingPunct="1">
              <a:buFont typeface="+mj-lt"/>
              <a:buAutoNum type="arabicPeriod"/>
              <a:defRPr/>
            </a:pPr>
            <a:r>
              <a:rPr lang="pl-PL" sz="1400" dirty="0" smtClean="0"/>
              <a:t>Procesy migracyjne ( szybsze starzenie się na niektórych terenach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pl-PL" sz="1400" dirty="0" smtClean="0"/>
          </a:p>
          <a:p>
            <a:pPr marL="457200" lvl="1" indent="0" algn="just" eaLnBrk="1" hangingPunct="1">
              <a:buFontTx/>
              <a:buNone/>
              <a:defRPr/>
            </a:pPr>
            <a:r>
              <a:rPr lang="pl-PL" sz="1400" dirty="0" smtClean="0"/>
              <a:t>	Najnowsza prognoza demograficzna GUS: w Polsce i w Europie struktura ludności będzie się zmieniać przy zachowaniu obecnych tendencji.</a:t>
            </a:r>
          </a:p>
          <a:p>
            <a:pPr marL="457200" lvl="1" indent="0" algn="just" eaLnBrk="1" hangingPunct="1">
              <a:buFontTx/>
              <a:buNone/>
              <a:defRPr/>
            </a:pPr>
            <a:r>
              <a:rPr lang="pl-PL" sz="1400" dirty="0" smtClean="0"/>
              <a:t>W Polsce ogólna liczba ludności zmniejszy się z </a:t>
            </a:r>
            <a:r>
              <a:rPr lang="pl-PL" sz="1400" b="1" dirty="0" smtClean="0"/>
              <a:t>38,1 mln ( 2007 r) do 36 mln  ( 2035 r) –                o 5,5%</a:t>
            </a:r>
          </a:p>
          <a:p>
            <a:pPr marL="457200" lvl="1" indent="0" algn="just" eaLnBrk="1" hangingPunct="1">
              <a:buFontTx/>
              <a:buNone/>
              <a:defRPr/>
            </a:pPr>
            <a:r>
              <a:rPr lang="pl-PL" sz="1400" dirty="0" smtClean="0"/>
              <a:t>	Jednocześnie wzrośnie liczba osób w wieku poprodukcyjnym o </a:t>
            </a:r>
            <a:r>
              <a:rPr lang="pl-PL" sz="1400" b="1" dirty="0" smtClean="0"/>
              <a:t>3,54</a:t>
            </a:r>
            <a:r>
              <a:rPr lang="pl-PL" sz="1400" dirty="0" smtClean="0"/>
              <a:t> mln tj. </a:t>
            </a:r>
            <a:r>
              <a:rPr lang="pl-PL" sz="1400" b="1" dirty="0" smtClean="0"/>
              <a:t>64,4%</a:t>
            </a:r>
            <a:r>
              <a:rPr lang="pl-PL" sz="1400" dirty="0" smtClean="0"/>
              <a:t>- gdzie odsetek OS wyniesie </a:t>
            </a:r>
            <a:r>
              <a:rPr lang="pl-PL" sz="1400" b="1" dirty="0" smtClean="0"/>
              <a:t>23,2%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pl-PL" sz="1400" b="1" dirty="0" smtClean="0"/>
          </a:p>
          <a:p>
            <a:pPr marL="457200" lvl="1" indent="0" algn="just" eaLnBrk="1" hangingPunct="1">
              <a:buFontTx/>
              <a:buNone/>
              <a:defRPr/>
            </a:pPr>
            <a:r>
              <a:rPr lang="pl-PL" sz="1400" b="1" dirty="0" smtClean="0"/>
              <a:t>Uwaga !- proces starzenia się nie przebiega równomiernie w całej Polsce – najszybsze zmiany zachodzą na wsi i wschodniej części kraju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pl-PL" sz="1050" i="1" dirty="0" smtClean="0"/>
          </a:p>
          <a:p>
            <a:pPr marL="457200" lvl="1" indent="0" algn="just" eaLnBrk="1" hangingPunct="1">
              <a:buFontTx/>
              <a:buNone/>
              <a:defRPr/>
            </a:pPr>
            <a:endParaRPr lang="pl-PL" sz="1050" i="1" dirty="0" smtClean="0"/>
          </a:p>
          <a:p>
            <a:pPr marL="457200" lvl="1" indent="0" algn="just" eaLnBrk="1" hangingPunct="1">
              <a:buFontTx/>
              <a:buNone/>
              <a:defRPr/>
            </a:pPr>
            <a:r>
              <a:rPr lang="pl-PL" sz="1050" i="1" dirty="0" smtClean="0"/>
              <a:t>Źródło: opracowana na potrzeby projektu ekspertyza Barbary </a:t>
            </a:r>
            <a:r>
              <a:rPr lang="pl-PL" sz="1050" i="1" dirty="0" err="1" smtClean="0"/>
              <a:t>Mejsner</a:t>
            </a:r>
            <a:r>
              <a:rPr lang="pl-PL" sz="1050" i="1" dirty="0" smtClean="0"/>
              <a:t> pn.: Lokalne inicjatywy na rzecz ustalania kryteriów jakości i standaryzacji usług opiekuńczych świadczonych w miejscu zamieszkania- przykłady dobrych praktyk</a:t>
            </a:r>
            <a:endParaRPr lang="pl-PL" sz="1050" i="1" dirty="0"/>
          </a:p>
        </p:txBody>
      </p:sp>
      <p:sp>
        <p:nvSpPr>
          <p:cNvPr id="307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02635-5A01-45AC-8166-41BB8DAD884C}" type="slidenum">
              <a:rPr lang="pl-PL" smtClean="0"/>
              <a:pPr>
                <a:defRPr/>
              </a:pPr>
              <a:t>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zamieszkania    </a:t>
            </a:r>
            <a:r>
              <a:rPr lang="pl-PL" sz="1800" b="1" smtClean="0"/>
              <a:t>         </a:t>
            </a:r>
            <a:endParaRPr lang="pl-PL" sz="18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pl-PL" sz="1600" b="1" dirty="0" smtClean="0"/>
              <a:t>1</a:t>
            </a:r>
            <a:r>
              <a:rPr lang="pl-PL" sz="1400" b="1" dirty="0" smtClean="0"/>
              <a:t>.   W fazie diagnozy i przyznania usług opiekuńczych:</a:t>
            </a:r>
          </a:p>
          <a:p>
            <a:pPr algn="just" eaLnBrk="1" hangingPunct="1">
              <a:defRPr/>
            </a:pPr>
            <a:r>
              <a:rPr lang="pl-PL" sz="1400" dirty="0" smtClean="0"/>
              <a:t>zaświadczenie lekarskie kierowane do OPS celem przyznania usług opiekuńczych  - niezbędny załącznik do wywiadu środowiskowego, brak ujednoliconego wzoru tego dokumentu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1</a:t>
            </a:r>
            <a:r>
              <a:rPr lang="pl-PL" sz="1400" b="1" dirty="0" smtClean="0"/>
              <a:t>)</a:t>
            </a:r>
          </a:p>
          <a:p>
            <a:pPr algn="just" eaLnBrk="1" hangingPunct="1">
              <a:defRPr/>
            </a:pPr>
            <a:r>
              <a:rPr lang="pl-PL" sz="1400" dirty="0" smtClean="0"/>
              <a:t>indywidualny zakres usług opiekuńczych – dokument sporządzany przez pracownika socjalnego     z udziałem osoby starszej oraz realizatora usługi, po jednym egzemplarzu dla każdej ze stron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2</a:t>
            </a:r>
            <a:r>
              <a:rPr lang="pl-PL" sz="1400" b="1" dirty="0" smtClean="0"/>
              <a:t>)</a:t>
            </a:r>
          </a:p>
          <a:p>
            <a:pPr algn="just" eaLnBrk="1" hangingPunct="1">
              <a:defRPr/>
            </a:pPr>
            <a:endParaRPr lang="pl-PL" sz="1400" b="1" dirty="0" smtClean="0"/>
          </a:p>
          <a:p>
            <a:pPr algn="just" eaLnBrk="1" hangingPunct="1">
              <a:buFontTx/>
              <a:buNone/>
              <a:defRPr/>
            </a:pPr>
            <a:r>
              <a:rPr lang="pl-PL" sz="1400" b="1" dirty="0" smtClean="0"/>
              <a:t>2. W fazie realizacji usługi</a:t>
            </a:r>
            <a:r>
              <a:rPr lang="pl-PL" sz="1400" dirty="0" smtClean="0"/>
              <a:t>:</a:t>
            </a:r>
          </a:p>
          <a:p>
            <a:pPr algn="just" eaLnBrk="1" hangingPunct="1">
              <a:defRPr/>
            </a:pPr>
            <a:r>
              <a:rPr lang="pl-PL" sz="1400" dirty="0" smtClean="0"/>
              <a:t>harmonogram świadczenia usług opiekuńczych – dokument służący planowaniu i weryfikacji czasu pracy osób świadczących usługę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3</a:t>
            </a:r>
            <a:r>
              <a:rPr lang="pl-PL" sz="1400" b="1" dirty="0" smtClean="0"/>
              <a:t>)</a:t>
            </a:r>
          </a:p>
          <a:p>
            <a:pPr algn="just" eaLnBrk="1" hangingPunct="1">
              <a:defRPr/>
            </a:pPr>
            <a:r>
              <a:rPr lang="pl-PL" sz="1400" dirty="0" smtClean="0"/>
              <a:t>karta pracy osoby świadczącej usługi – dokument stanowiący ewidencję czasu pracy osoby świadczącej usługi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4</a:t>
            </a:r>
            <a:r>
              <a:rPr lang="pl-PL" sz="1400" b="1" dirty="0" smtClean="0"/>
              <a:t>)</a:t>
            </a:r>
          </a:p>
          <a:p>
            <a:pPr algn="just" eaLnBrk="1" hangingPunct="1">
              <a:defRPr/>
            </a:pPr>
            <a:r>
              <a:rPr lang="pl-PL" sz="1400" dirty="0" smtClean="0"/>
              <a:t>dziennik czynności opiekuńczych – dokument stanowiący ewidencję wykonywanych czynności opiekuńczych, w tym rozliczeń finansowych z osobą starszą, np. w związku   z dokonanymi zakupami lub opłatą rachunków - wklejanie paragonów, potwierdzonych przez osobę starszą 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5</a:t>
            </a:r>
            <a:r>
              <a:rPr lang="pl-PL" sz="1400" b="1" dirty="0" smtClean="0"/>
              <a:t>) </a:t>
            </a:r>
          </a:p>
          <a:p>
            <a:pPr marL="0" indent="0" algn="just" eaLnBrk="1" hangingPunct="1">
              <a:buFontTx/>
              <a:buNone/>
              <a:defRPr/>
            </a:pPr>
            <a:endParaRPr lang="pl-PL" sz="1400" b="1" dirty="0" smtClean="0"/>
          </a:p>
          <a:p>
            <a:pPr algn="just" eaLnBrk="1" hangingPunct="1">
              <a:buFontTx/>
              <a:buNone/>
              <a:defRPr/>
            </a:pPr>
            <a:r>
              <a:rPr lang="pl-PL" sz="1400" b="1" dirty="0" smtClean="0"/>
              <a:t>3.W fazie monitoringu i ewaluacji realizacji usługi:</a:t>
            </a:r>
          </a:p>
          <a:p>
            <a:pPr algn="just" eaLnBrk="1" hangingPunct="1">
              <a:defRPr/>
            </a:pPr>
            <a:r>
              <a:rPr lang="pl-PL" sz="1400" dirty="0" smtClean="0"/>
              <a:t>formularz oceny realizacji usług opiekuńczych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6</a:t>
            </a:r>
            <a:r>
              <a:rPr lang="pl-PL" sz="1400" b="1" dirty="0" smtClean="0"/>
              <a:t>) </a:t>
            </a:r>
          </a:p>
          <a:p>
            <a:pPr algn="just" eaLnBrk="1" hangingPunct="1">
              <a:defRPr/>
            </a:pPr>
            <a:r>
              <a:rPr lang="pl-PL" sz="1400" dirty="0" smtClean="0"/>
              <a:t>ankieta monitorująca </a:t>
            </a:r>
            <a:r>
              <a:rPr lang="pl-PL" sz="1400" b="1" dirty="0" smtClean="0"/>
              <a:t>(</a:t>
            </a:r>
            <a:r>
              <a:rPr lang="pl-PL" sz="1400" b="1" i="1" dirty="0" smtClean="0"/>
              <a:t>załącznik  7</a:t>
            </a:r>
            <a:r>
              <a:rPr lang="pl-PL" sz="1400" b="1" dirty="0" smtClean="0"/>
              <a:t>)</a:t>
            </a:r>
          </a:p>
          <a:p>
            <a:pPr algn="just" eaLnBrk="1" hangingPunct="1">
              <a:defRPr/>
            </a:pPr>
            <a:endParaRPr lang="pl-PL" sz="1400" dirty="0" smtClean="0"/>
          </a:p>
          <a:p>
            <a:pPr algn="just" eaLnBrk="1" hangingPunct="1">
              <a:buFontTx/>
              <a:buNone/>
              <a:defRPr/>
            </a:pPr>
            <a:endParaRPr lang="pl-PL" sz="1600" dirty="0" smtClean="0"/>
          </a:p>
          <a:p>
            <a:pPr algn="just" eaLnBrk="1" hangingPunct="1">
              <a:defRPr/>
            </a:pPr>
            <a:endParaRPr lang="pl-PL" sz="1600" dirty="0"/>
          </a:p>
        </p:txBody>
      </p:sp>
      <p:sp>
        <p:nvSpPr>
          <p:cNvPr id="2150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C4909-0C5A-4184-8164-E017C773F2B5}" type="slidenum">
              <a:rPr lang="pl-PL" smtClean="0"/>
              <a:pPr>
                <a:defRPr/>
              </a:pPr>
              <a:t>20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miejscu zamieszkania</a:t>
            </a:r>
            <a:endParaRPr lang="pl-PL" sz="1400" smtClean="0"/>
          </a:p>
        </p:txBody>
      </p:sp>
      <p:sp>
        <p:nvSpPr>
          <p:cNvPr id="22532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l-PL" sz="4800" b="1" smtClean="0"/>
          </a:p>
          <a:p>
            <a:pPr algn="ctr" eaLnBrk="1" hangingPunct="1">
              <a:buFontTx/>
              <a:buNone/>
            </a:pPr>
            <a:r>
              <a:rPr lang="pl-PL" sz="4800" b="1" smtClean="0"/>
              <a:t>4.  WARUNKI REALIZACJI USŁUGI</a:t>
            </a:r>
            <a:endParaRPr lang="pl-PL" sz="4800" smtClean="0"/>
          </a:p>
        </p:txBody>
      </p:sp>
      <p:sp>
        <p:nvSpPr>
          <p:cNvPr id="2253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6249B-20A5-4017-8205-766A09550530}" type="slidenum">
              <a:rPr lang="pl-PL" smtClean="0"/>
              <a:pPr>
                <a:defRPr/>
              </a:pPr>
              <a:t>21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96975"/>
          </a:xfrm>
        </p:spPr>
        <p:txBody>
          <a:bodyPr/>
          <a:lstStyle/>
          <a:p>
            <a:pPr eaLnBrk="1" hangingPunct="1"/>
            <a:r>
              <a:rPr lang="pl-PL" sz="1400" b="1" smtClean="0"/>
              <a:t> usługi opiekuńcze dla osób starszych świadczone  w miejscu zamieszkania</a:t>
            </a:r>
            <a:endParaRPr lang="pl-PL" sz="1400" smtClean="0"/>
          </a:p>
        </p:txBody>
      </p:sp>
      <p:sp>
        <p:nvSpPr>
          <p:cNvPr id="23556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l-PL" sz="1400" b="1" smtClean="0"/>
              <a:t>Warunki materialne</a:t>
            </a:r>
            <a:r>
              <a:rPr lang="pl-PL" sz="1400" smtClean="0"/>
              <a:t> </a:t>
            </a:r>
          </a:p>
          <a:p>
            <a:pPr algn="just" eaLnBrk="1" hangingPunct="1">
              <a:buFontTx/>
              <a:buNone/>
            </a:pPr>
            <a:r>
              <a:rPr lang="pl-PL" sz="1400" b="1" smtClean="0"/>
              <a:t>dla standardu podstawowego:</a:t>
            </a:r>
          </a:p>
          <a:p>
            <a:pPr algn="just" eaLnBrk="1" hangingPunct="1"/>
            <a:r>
              <a:rPr lang="pl-PL" sz="1400" smtClean="0"/>
              <a:t>stan sanitarny lokalu umożliwiający świadczenie usług opiekuńczych</a:t>
            </a:r>
          </a:p>
          <a:p>
            <a:pPr algn="just" eaLnBrk="1" hangingPunct="1"/>
            <a:r>
              <a:rPr lang="pl-PL" sz="1400" smtClean="0"/>
              <a:t>wyposażenie niezbędne do wykonania zleconych czynności opiekuńczych,  w szczególności: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podstawowe sprzęty gospodarstwa domowego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miska, myjka, ręczniki, rękawiczki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środki czystości i przybory toaletowe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środki kosmetyczne, materiały higieniczne, preparaty pielęgnacyjne</a:t>
            </a:r>
          </a:p>
          <a:p>
            <a:pPr algn="just" eaLnBrk="1" hangingPunct="1"/>
            <a:r>
              <a:rPr lang="pl-PL" sz="1400" smtClean="0"/>
              <a:t>niezbędne środki pomocnicze, w tym pieluchomajtki, wkładki urologiczne, podkłady zabezpieczające pościel i łóżko</a:t>
            </a:r>
          </a:p>
          <a:p>
            <a:pPr algn="just" eaLnBrk="1" hangingPunct="1">
              <a:buFontTx/>
              <a:buNone/>
            </a:pPr>
            <a:r>
              <a:rPr lang="pl-PL" sz="1400" b="1" smtClean="0"/>
              <a:t> ponadto dla standardu optymalnego:</a:t>
            </a:r>
          </a:p>
          <a:p>
            <a:pPr algn="just" eaLnBrk="1" hangingPunct="1">
              <a:buFontTx/>
              <a:buNone/>
            </a:pPr>
            <a:r>
              <a:rPr lang="pl-PL" sz="1400" smtClean="0"/>
              <a:t>Zaleca się, aby mieszkanie było wyposażone w przedmioty/sprzęt wspomagający lub ułatwiający wykonywanie czynności usługowych oraz zwiększający bezpieczeństwo zarówno osoby korzystającej z usług jak i je świadczącej ( wg potrzeb) np.:</a:t>
            </a:r>
          </a:p>
          <a:p>
            <a:pPr algn="just" eaLnBrk="1" hangingPunct="1"/>
            <a:r>
              <a:rPr lang="pl-PL" sz="1400" smtClean="0"/>
              <a:t>prysznic lub spad łazienkowy z uchwytami zabezpieczającymi przed upadkiem</a:t>
            </a:r>
          </a:p>
          <a:p>
            <a:pPr algn="just" eaLnBrk="1" hangingPunct="1"/>
            <a:r>
              <a:rPr lang="pl-PL" sz="1400" smtClean="0"/>
              <a:t>podnośnik</a:t>
            </a:r>
          </a:p>
          <a:p>
            <a:pPr algn="just" eaLnBrk="1" hangingPunct="1"/>
            <a:r>
              <a:rPr lang="pl-PL" sz="1400" smtClean="0"/>
              <a:t>krzesło sanitarne</a:t>
            </a:r>
          </a:p>
          <a:p>
            <a:pPr algn="just" eaLnBrk="1" hangingPunct="1"/>
            <a:r>
              <a:rPr lang="pl-PL" sz="1400" smtClean="0"/>
              <a:t>umywalka z uchwytami, zawieszona na wysokości umożliwiającej osobie siedzącej na     wózku inwalidzkim dokonywanie czynności higienicznych</a:t>
            </a:r>
          </a:p>
          <a:p>
            <a:pPr algn="just" eaLnBrk="1" hangingPunct="1"/>
            <a:r>
              <a:rPr lang="pl-PL" sz="1400" smtClean="0"/>
              <a:t>odpowiednio umocowane lustro, podręczna półka na przybory toaletowe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pl-PL" sz="1400" smtClean="0"/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eaLnBrk="1" hangingPunct="1">
              <a:buFontTx/>
              <a:buNone/>
            </a:pPr>
            <a:endParaRPr lang="pl-PL" sz="1400" smtClean="0"/>
          </a:p>
          <a:p>
            <a:pPr eaLnBrk="1" hangingPunct="1">
              <a:buFontTx/>
              <a:buNone/>
            </a:pPr>
            <a:endParaRPr lang="pl-PL" sz="1400" smtClean="0"/>
          </a:p>
          <a:p>
            <a:pPr algn="just" eaLnBrk="1" hangingPunct="1">
              <a:buFont typeface="Wingdings" pitchFamily="2" charset="2"/>
              <a:buChar char="ü"/>
            </a:pPr>
            <a:endParaRPr lang="pl-PL" sz="1400" b="1" smtClean="0"/>
          </a:p>
          <a:p>
            <a:pPr algn="just" eaLnBrk="1" hangingPunct="1">
              <a:buFontTx/>
              <a:buNone/>
            </a:pPr>
            <a:endParaRPr lang="pl-PL" sz="1400" smtClean="0"/>
          </a:p>
        </p:txBody>
      </p:sp>
      <p:sp>
        <p:nvSpPr>
          <p:cNvPr id="2355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53D2-EAE7-4DE2-BDC9-54B996C8A36D}" type="slidenum">
              <a:rPr lang="pl-PL" smtClean="0"/>
              <a:pPr>
                <a:defRPr/>
              </a:pPr>
              <a:t>22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zamieszkania</a:t>
            </a:r>
            <a:endParaRPr lang="pl-PL" sz="1400" smtClean="0"/>
          </a:p>
        </p:txBody>
      </p:sp>
      <p:sp>
        <p:nvSpPr>
          <p:cNvPr id="24580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pl-PL" sz="1400" b="1" smtClean="0"/>
          </a:p>
          <a:p>
            <a:pPr algn="just" eaLnBrk="1" hangingPunct="1">
              <a:buFontTx/>
              <a:buNone/>
            </a:pPr>
            <a:r>
              <a:rPr lang="pl-PL" sz="1400" b="1" smtClean="0"/>
              <a:t>Warunki żywieniowe</a:t>
            </a:r>
            <a:r>
              <a:rPr lang="pl-PL" sz="1400" smtClean="0"/>
              <a:t> </a:t>
            </a:r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/>
            <a:r>
              <a:rPr lang="pl-PL" sz="1400" smtClean="0"/>
              <a:t> w  miarę swoich możliwości osoba starsza powinna spożywać posiłki i napoje samodzielnie siedząc przy stole</a:t>
            </a:r>
          </a:p>
          <a:p>
            <a:pPr algn="just" eaLnBrk="1" hangingPunct="1"/>
            <a:r>
              <a:rPr lang="pl-PL" sz="1400" smtClean="0"/>
              <a:t>w zależności od rodzaju niesprawności należy stosować sprzęt pomocniczy: specjalistyczne kubki, pojniki, serwetki gumowe, stoliki przyłóżkowe, sztućce mające kształty dostosowane do  potrzeb osób z przykurczami lub porażeniami dłoni. </a:t>
            </a:r>
          </a:p>
          <a:p>
            <a:pPr algn="just" eaLnBrk="1" hangingPunct="1">
              <a:buFontTx/>
              <a:buNone/>
            </a:pPr>
            <a:r>
              <a:rPr lang="pl-PL" sz="1400" smtClean="0"/>
              <a:t>       Na ich trzonki mogą być nakładane nasadki kompensujące nieumiejętność wykonania precyzyjnego chwytu. </a:t>
            </a:r>
          </a:p>
          <a:p>
            <a:pPr algn="just" eaLnBrk="1" hangingPunct="1"/>
            <a:r>
              <a:rPr lang="pl-PL" sz="1400" smtClean="0"/>
              <a:t>przy udzielaniu pomocy opiekunka stosować powinna zasadę aktywizującą (bez zbędnego wyręczania), polegającą na wzmacnianiu samodzielności podopiecznego i w efekcie jego niezależności oraz indywidualnego podejścia do osoby starszej. </a:t>
            </a:r>
          </a:p>
          <a:p>
            <a:pPr algn="just" eaLnBrk="1" hangingPunct="1"/>
            <a:r>
              <a:rPr lang="pl-PL" sz="1400" smtClean="0"/>
              <a:t>w przypadku osób samotnych wskazane jest, aby określony w decyzji czas pracy opiekunki podzielony był na dwa lub trzy wejścia do osoby starszej np. w porze śniadania, obiadu i kolacji (najlepiej przez co najmniej dwie opiekunki)</a:t>
            </a:r>
          </a:p>
          <a:p>
            <a:pPr algn="just" eaLnBrk="1" hangingPunct="1">
              <a:buFontTx/>
              <a:buNone/>
            </a:pPr>
            <a:endParaRPr lang="pl-PL" sz="1400" b="1" smtClean="0"/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ctr" eaLnBrk="1" hangingPunct="1">
              <a:buFontTx/>
              <a:buNone/>
            </a:pPr>
            <a:endParaRPr lang="pl-PL" sz="1400" smtClean="0"/>
          </a:p>
        </p:txBody>
      </p:sp>
      <p:sp>
        <p:nvSpPr>
          <p:cNvPr id="24581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6A7BF-94B6-4921-84DD-CAD0DE605418}" type="slidenum">
              <a:rPr lang="pl-PL" smtClean="0"/>
              <a:pPr>
                <a:defRPr/>
              </a:pPr>
              <a:t>23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miejscu zamieszkania</a:t>
            </a:r>
            <a:endParaRPr lang="pl-PL" sz="1400" smtClean="0"/>
          </a:p>
        </p:txBody>
      </p:sp>
      <p:sp>
        <p:nvSpPr>
          <p:cNvPr id="25604" name="Symbol zastępczy zawartości 4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073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l-PL" sz="1400" smtClean="0"/>
          </a:p>
          <a:p>
            <a:pPr eaLnBrk="1" hangingPunct="1">
              <a:buFontTx/>
              <a:buNone/>
            </a:pPr>
            <a:r>
              <a:rPr lang="pl-PL" sz="1400" smtClean="0"/>
              <a:t>Wymagania dotyczące świadczenia usług (również przez podmioty niepubliczne)</a:t>
            </a:r>
          </a:p>
          <a:p>
            <a:pPr marL="342900" lvl="2" indent="-342900" algn="just" eaLnBrk="1" hangingPunct="1"/>
            <a:r>
              <a:rPr lang="pl-PL" sz="1400" smtClean="0"/>
              <a:t> wymogi wobec podmiotu realizującego usługi</a:t>
            </a:r>
            <a:r>
              <a:rPr lang="pl-PL" sz="1400" b="1" i="1" smtClean="0"/>
              <a:t> </a:t>
            </a:r>
          </a:p>
          <a:p>
            <a:pPr marL="342900" lvl="2" indent="-342900" algn="just" eaLnBrk="1" hangingPunct="1"/>
            <a:r>
              <a:rPr lang="pl-PL" sz="1400" smtClean="0"/>
              <a:t>Wymogi wobec osoby realizującej usługi</a:t>
            </a:r>
          </a:p>
          <a:p>
            <a:pPr marL="342900" lvl="2" indent="-342900" algn="just" eaLnBrk="1" hangingPunct="1">
              <a:buFontTx/>
              <a:buNone/>
            </a:pPr>
            <a:endParaRPr lang="pl-PL" sz="1400" smtClean="0"/>
          </a:p>
          <a:p>
            <a:pPr marL="342900" lvl="2" indent="-342900" algn="just" eaLnBrk="1" hangingPunct="1">
              <a:buFontTx/>
              <a:buNone/>
            </a:pPr>
            <a:r>
              <a:rPr lang="pl-PL" sz="1400" b="1" smtClean="0"/>
              <a:t>Kwalifikacje  realizatorów usług</a:t>
            </a:r>
          </a:p>
          <a:p>
            <a:pPr marL="342900" lvl="2" indent="-342900" algn="just" eaLnBrk="1" hangingPunct="1"/>
            <a:r>
              <a:rPr lang="pl-PL" sz="1400" smtClean="0"/>
              <a:t>wszystkie osoby świadczące usługi powinny podlegać tym samym zasadom dotyczącym kwalifikacji. </a:t>
            </a:r>
          </a:p>
          <a:p>
            <a:pPr marL="342900" lvl="2" indent="-342900" algn="just" eaLnBrk="1" hangingPunct="1"/>
            <a:r>
              <a:rPr lang="pl-PL" sz="1400" smtClean="0"/>
              <a:t>przedmiotem standaryzacji są usługi opiekuńcze, a nie usługi sprzątania, prania, zaś opiekunka to nie sprzątaczka / praczka. </a:t>
            </a:r>
          </a:p>
          <a:p>
            <a:pPr marL="342900" lvl="2" indent="-342900" algn="just" eaLnBrk="1" hangingPunct="1"/>
            <a:r>
              <a:rPr lang="pl-PL" sz="1400" smtClean="0"/>
              <a:t>usługi opiekuńcze, zgodnie z zapisami standardu, to POMOC osobie starszej w różnego rodzaju czynnościach (nie wyręczanie). </a:t>
            </a:r>
          </a:p>
          <a:p>
            <a:pPr marL="342900" lvl="2" indent="-342900" algn="just" eaLnBrk="1" hangingPunct="1"/>
            <a:r>
              <a:rPr lang="pl-PL" sz="1400" smtClean="0"/>
              <a:t>dla prawidłowej realizacji usług opiekuńczych konieczne jest więc nie tylko utrzymanie czystości                           ( pomieszczeń i podopiecznego), ale także  znajomość zasad  udzielania pierwszej pomocy, wiedzy na temat schorzeń i ich objawów, typowych  zachowań osób starszych i niepełnosprawnych oraz ich ograniczeń.</a:t>
            </a:r>
          </a:p>
          <a:p>
            <a:pPr marL="342900" lvl="2" indent="-342900" algn="just" eaLnBrk="1" hangingPunct="1"/>
            <a:r>
              <a:rPr lang="pl-PL" sz="1400" smtClean="0"/>
              <a:t> wiele czynności może być wykonywanych w ramach pomocy sąsiedzkiej lub wolontariatu –  w takim przypadku osoba je wykonująca nie jest zobowiązana do posiadania stosownych kwalifikacji. Rolą pracownika socjalnego jest diagnoza środowiska oraz podjęcie pracy socjalnej w obszarze animowania działań środowiska lokalnego na rzecz  osoby starszej</a:t>
            </a:r>
          </a:p>
          <a:p>
            <a:pPr algn="just" eaLnBrk="1" hangingPunct="1"/>
            <a:endParaRPr lang="pl-PL" sz="1400" smtClean="0"/>
          </a:p>
          <a:p>
            <a:pPr algn="just" eaLnBrk="1" hangingPunct="1"/>
            <a:endParaRPr lang="pl-PL" sz="1400" smtClean="0"/>
          </a:p>
          <a:p>
            <a:pPr algn="ctr" eaLnBrk="1" hangingPunct="1">
              <a:buFontTx/>
              <a:buNone/>
            </a:pPr>
            <a:endParaRPr lang="pl-PL" sz="6000" smtClean="0"/>
          </a:p>
        </p:txBody>
      </p:sp>
      <p:sp>
        <p:nvSpPr>
          <p:cNvPr id="25605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DDF73-B55A-4661-BC57-2253E0649DC8}" type="slidenum">
              <a:rPr lang="pl-PL" smtClean="0"/>
              <a:pPr>
                <a:defRPr/>
              </a:pPr>
              <a:t>24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188913"/>
            <a:ext cx="6948487" cy="792162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 w miejscu zamieszkania</a:t>
            </a:r>
            <a:endParaRPr lang="pl-PL" sz="14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0736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pl-PL" sz="1400" dirty="0" smtClean="0"/>
              <a:t>Osoby Świadczące usługi opiekuńcze dla osób starszych powinny działać zgodnie z zasadami:</a:t>
            </a:r>
          </a:p>
          <a:p>
            <a:pPr algn="just" eaLnBrk="1" hangingPunct="1">
              <a:defRPr/>
            </a:pPr>
            <a:r>
              <a:rPr lang="pl-PL" sz="1400" dirty="0" smtClean="0"/>
              <a:t>Praworządności</a:t>
            </a:r>
          </a:p>
          <a:p>
            <a:pPr algn="just" eaLnBrk="1" hangingPunct="1">
              <a:defRPr/>
            </a:pPr>
            <a:r>
              <a:rPr lang="pl-PL" sz="1400" dirty="0" smtClean="0"/>
              <a:t>Bezstronności i bezinteresowności</a:t>
            </a:r>
          </a:p>
          <a:p>
            <a:pPr algn="just" eaLnBrk="1" hangingPunct="1">
              <a:defRPr/>
            </a:pPr>
            <a:r>
              <a:rPr lang="pl-PL" sz="1400" dirty="0" smtClean="0"/>
              <a:t>Obiektywności</a:t>
            </a:r>
          </a:p>
          <a:p>
            <a:pPr algn="just" eaLnBrk="1" hangingPunct="1">
              <a:defRPr/>
            </a:pPr>
            <a:r>
              <a:rPr lang="pl-PL" sz="1400" dirty="0" smtClean="0"/>
              <a:t>Uczciwości i rzetelności</a:t>
            </a:r>
          </a:p>
          <a:p>
            <a:pPr algn="just" eaLnBrk="1" hangingPunct="1">
              <a:defRPr/>
            </a:pPr>
            <a:r>
              <a:rPr lang="pl-PL" sz="1400" dirty="0" smtClean="0"/>
              <a:t>Odpowiedzialności</a:t>
            </a:r>
          </a:p>
          <a:p>
            <a:pPr algn="just" eaLnBrk="1" hangingPunct="1">
              <a:defRPr/>
            </a:pPr>
            <a:r>
              <a:rPr lang="pl-PL" sz="1400" dirty="0" smtClean="0"/>
              <a:t>Godnego zachowania w miejscu pracy i poza nim</a:t>
            </a:r>
          </a:p>
          <a:p>
            <a:pPr algn="just" eaLnBrk="1" hangingPunct="1">
              <a:defRPr/>
            </a:pPr>
            <a:r>
              <a:rPr lang="pl-PL" sz="1400" dirty="0" smtClean="0"/>
              <a:t>Uprzejmości i życzliwości w kontaktach z osobami starszymi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pl-PL" sz="1400" b="1" dirty="0" smtClean="0"/>
              <a:t>Należy przestrzegać zasad </a:t>
            </a:r>
            <a:r>
              <a:rPr lang="pl-PL" sz="1400" dirty="0" err="1" smtClean="0"/>
              <a:t>zachowań</a:t>
            </a:r>
            <a:r>
              <a:rPr lang="pl-PL" sz="1400" dirty="0" smtClean="0"/>
              <a:t> etycznych, a w szczególności:</a:t>
            </a:r>
          </a:p>
          <a:p>
            <a:pPr algn="just" eaLnBrk="1" hangingPunct="1">
              <a:defRPr/>
            </a:pPr>
            <a:r>
              <a:rPr lang="pl-PL" sz="1400" dirty="0" smtClean="0"/>
              <a:t>Niedopuszczalne jest czerpanie korzyści materialnych lub osobistych z tytułu wykonywanej pracy</a:t>
            </a:r>
          </a:p>
          <a:p>
            <a:pPr algn="just" eaLnBrk="1" hangingPunct="1">
              <a:defRPr/>
            </a:pPr>
            <a:r>
              <a:rPr lang="pl-PL" sz="1400" dirty="0" smtClean="0"/>
              <a:t>Usługodawca korzysta </a:t>
            </a:r>
            <a:r>
              <a:rPr lang="pl-PL" sz="1400" dirty="0" err="1" smtClean="0"/>
              <a:t>korzysta</a:t>
            </a:r>
            <a:r>
              <a:rPr lang="pl-PL" sz="1400" dirty="0" smtClean="0"/>
              <a:t> z uprawnień wyłącznie dla osiągnięcia celów dla których uprawnienia te zostały mu powierzone</a:t>
            </a:r>
          </a:p>
          <a:p>
            <a:pPr algn="just" eaLnBrk="1" hangingPunct="1">
              <a:defRPr/>
            </a:pPr>
            <a:r>
              <a:rPr lang="pl-PL" sz="1400" dirty="0" smtClean="0"/>
              <a:t>Usługodawca wykonuje powierzone mu obowiązki rzetelnie, sumiennie, z szacunkiem dla innych                                            i poszanowaniem godności osoby starszej oraz własnej</a:t>
            </a:r>
          </a:p>
          <a:p>
            <a:pPr algn="just" eaLnBrk="1" hangingPunct="1">
              <a:defRPr/>
            </a:pPr>
            <a:r>
              <a:rPr lang="pl-PL" sz="1400" dirty="0" smtClean="0"/>
              <a:t>Usługodawca nie przyjmuje żadnych nieetycznych zobowiązań</a:t>
            </a:r>
          </a:p>
          <a:p>
            <a:pPr algn="just" eaLnBrk="1" hangingPunct="1">
              <a:defRPr/>
            </a:pPr>
            <a:r>
              <a:rPr lang="pl-PL" sz="1400" dirty="0" smtClean="0"/>
              <a:t>Usługodawca rozwija swoje kompetencje i wiedzę zawodową potrzebne do wykonywania obowiązków,                            a pracodawca stwarza mu do tego możliwości</a:t>
            </a:r>
          </a:p>
          <a:p>
            <a:pPr algn="just" eaLnBrk="1" hangingPunct="1">
              <a:defRPr/>
            </a:pPr>
            <a:endParaRPr lang="pl-PL" sz="1400" dirty="0" smtClean="0"/>
          </a:p>
          <a:p>
            <a:pPr algn="ctr" eaLnBrk="1" hangingPunct="1">
              <a:buFontTx/>
              <a:buNone/>
              <a:defRPr/>
            </a:pPr>
            <a:endParaRPr lang="pl-PL" sz="1400" dirty="0"/>
          </a:p>
        </p:txBody>
      </p:sp>
      <p:sp>
        <p:nvSpPr>
          <p:cNvPr id="2662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92339-731F-4095-A0CF-F06AE9F31E20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pl-PL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96975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 w miejscu zamieszkania</a:t>
            </a:r>
            <a:endParaRPr lang="pl-PL" sz="1400" smtClean="0"/>
          </a:p>
        </p:txBody>
      </p:sp>
      <p:sp>
        <p:nvSpPr>
          <p:cNvPr id="27652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pl-PL" sz="4800" b="1" smtClean="0"/>
              <a:t>5. MONITORING                               I EWALUACJA</a:t>
            </a:r>
            <a:r>
              <a:rPr lang="pl-PL" sz="4800" smtClean="0"/>
              <a:t> </a:t>
            </a:r>
          </a:p>
          <a:p>
            <a:pPr algn="ctr" eaLnBrk="1" hangingPunct="1">
              <a:buFontTx/>
              <a:buNone/>
            </a:pPr>
            <a:endParaRPr lang="pl-PL" sz="1600" smtClean="0"/>
          </a:p>
          <a:p>
            <a:pPr algn="ctr" eaLnBrk="1" hangingPunct="1">
              <a:buFontTx/>
              <a:buNone/>
            </a:pPr>
            <a:endParaRPr lang="pl-PL" sz="1600" smtClean="0"/>
          </a:p>
          <a:p>
            <a:pPr algn="ctr" eaLnBrk="1" hangingPunct="1">
              <a:buFontTx/>
              <a:buNone/>
            </a:pPr>
            <a:endParaRPr lang="pl-PL" sz="1600" smtClean="0"/>
          </a:p>
          <a:p>
            <a:pPr algn="ctr" eaLnBrk="1" hangingPunct="1">
              <a:buFontTx/>
              <a:buNone/>
            </a:pPr>
            <a:r>
              <a:rPr lang="pl-PL" sz="1600" smtClean="0"/>
              <a:t>Z wynikami monitoringu/ ewaluacji powinny być zapoznawane wszystkie osoby zainteresowane, dla których informacje te są istotne. Podstawowym celem monitoringu i ewaluacji jest ich  użyteczność, należy więc zadbać o to, by jej efekty były wykorzystane dla polepszenia jakości działań.</a:t>
            </a:r>
          </a:p>
          <a:p>
            <a:pPr algn="ctr" eaLnBrk="1" hangingPunct="1">
              <a:buFontTx/>
              <a:buNone/>
            </a:pPr>
            <a:endParaRPr lang="pl-PL" sz="6000" b="1" smtClean="0"/>
          </a:p>
          <a:p>
            <a:pPr algn="ctr" eaLnBrk="1" hangingPunct="1">
              <a:buFontTx/>
              <a:buNone/>
            </a:pPr>
            <a:endParaRPr lang="pl-PL" sz="6000" b="1" smtClean="0"/>
          </a:p>
          <a:p>
            <a:pPr algn="ctr" eaLnBrk="1" hangingPunct="1">
              <a:buFontTx/>
              <a:buNone/>
            </a:pPr>
            <a:endParaRPr lang="pl-PL" sz="6000" smtClean="0"/>
          </a:p>
        </p:txBody>
      </p:sp>
      <p:sp>
        <p:nvSpPr>
          <p:cNvPr id="2765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9F0C8-373B-4D71-AF5D-909D27A3BD28}" type="slidenum">
              <a:rPr lang="pl-PL" smtClean="0"/>
              <a:pPr>
                <a:defRPr/>
              </a:pPr>
              <a:t>26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>
          <a:xfrm>
            <a:off x="2303463" y="0"/>
            <a:ext cx="6661150" cy="1125538"/>
          </a:xfrm>
        </p:spPr>
        <p:txBody>
          <a:bodyPr/>
          <a:lstStyle/>
          <a:p>
            <a:pPr eaLnBrk="1" hangingPunct="1"/>
            <a:r>
              <a:rPr lang="pl-PL" sz="1400" b="1" smtClean="0"/>
              <a:t> usługi opiekuńcze dla osób starszych świadczone  w miejscu zamieszkania</a:t>
            </a:r>
            <a:endParaRPr lang="pl-PL" sz="1400" smtClean="0"/>
          </a:p>
        </p:txBody>
      </p:sp>
      <p:sp>
        <p:nvSpPr>
          <p:cNvPr id="28676" name="Symbol zastępczy zawartości 4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l-PL" sz="4800" b="1" smtClean="0"/>
          </a:p>
          <a:p>
            <a:pPr algn="ctr" eaLnBrk="1" hangingPunct="1">
              <a:buFontTx/>
              <a:buNone/>
            </a:pPr>
            <a:r>
              <a:rPr lang="pl-PL" sz="4800" b="1" smtClean="0"/>
              <a:t>6.</a:t>
            </a:r>
            <a:r>
              <a:rPr lang="pl-PL" sz="6000" b="1" smtClean="0"/>
              <a:t> </a:t>
            </a:r>
            <a:r>
              <a:rPr lang="pl-PL" sz="4800" b="1" smtClean="0"/>
              <a:t>TYPOWE PROBLEMY ZWIĄZANE Z REALIZACJĄ USŁUG</a:t>
            </a:r>
          </a:p>
          <a:p>
            <a:pPr algn="ctr" eaLnBrk="1" hangingPunct="1">
              <a:buFontTx/>
              <a:buNone/>
            </a:pPr>
            <a:endParaRPr lang="pl-PL" sz="6000" smtClean="0"/>
          </a:p>
        </p:txBody>
      </p:sp>
      <p:sp>
        <p:nvSpPr>
          <p:cNvPr id="2867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5A2E1-2377-460F-B2F7-0EE28D886DEE}" type="slidenum">
              <a:rPr lang="pl-PL" smtClean="0"/>
              <a:pPr>
                <a:defRPr/>
              </a:pPr>
              <a:t>27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160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25538"/>
          </a:xfrm>
        </p:spPr>
        <p:txBody>
          <a:bodyPr/>
          <a:lstStyle/>
          <a:p>
            <a:pPr eaLnBrk="1" hangingPunct="1"/>
            <a:r>
              <a:rPr lang="pl-PL" sz="1400" b="1" smtClean="0"/>
              <a:t>usługi opiekuńcze dla osób starszych świadczone  w miejscu zamieszkania</a:t>
            </a:r>
            <a:endParaRPr lang="pl-PL" sz="1400" smtClean="0"/>
          </a:p>
        </p:txBody>
      </p:sp>
      <p:sp>
        <p:nvSpPr>
          <p:cNvPr id="29700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1200" b="1" smtClean="0"/>
              <a:t>1</a:t>
            </a:r>
            <a:r>
              <a:rPr lang="de-DE" sz="1200" b="1" i="1" smtClean="0"/>
              <a:t>. </a:t>
            </a:r>
            <a:r>
              <a:rPr lang="pl-PL" sz="1200" b="1" smtClean="0"/>
              <a:t>Bariery funkcjonalne</a:t>
            </a:r>
            <a:r>
              <a:rPr lang="pl-PL" sz="1200" smtClean="0"/>
              <a:t>:</a:t>
            </a:r>
          </a:p>
          <a:p>
            <a:pPr algn="just" eaLnBrk="1" hangingPunct="1"/>
            <a:r>
              <a:rPr lang="pl-PL" sz="1200" smtClean="0"/>
              <a:t>architektoniczne (np. brak podjazdów)</a:t>
            </a:r>
          </a:p>
          <a:p>
            <a:pPr algn="just" eaLnBrk="1" hangingPunct="1"/>
            <a:r>
              <a:rPr lang="pl-PL" sz="1200" smtClean="0"/>
              <a:t>w komunikowaniu się (np. brak komputera)</a:t>
            </a:r>
          </a:p>
          <a:p>
            <a:pPr algn="just" eaLnBrk="1" hangingPunct="1"/>
            <a:r>
              <a:rPr lang="pl-PL" sz="1200" smtClean="0"/>
              <a:t>techniczne (np. brak windy)</a:t>
            </a:r>
          </a:p>
          <a:p>
            <a:pPr algn="just" eaLnBrk="1" hangingPunct="1"/>
            <a:r>
              <a:rPr lang="pl-PL" sz="1200" smtClean="0"/>
              <a:t>komunikacyjno – transportowe</a:t>
            </a:r>
          </a:p>
          <a:p>
            <a:pPr algn="just" eaLnBrk="1" hangingPunct="1"/>
            <a:r>
              <a:rPr lang="pl-PL" sz="1200" smtClean="0"/>
              <a:t>brak dostępu do usług,</a:t>
            </a:r>
          </a:p>
          <a:p>
            <a:pPr algn="just" eaLnBrk="1" hangingPunct="1"/>
            <a:r>
              <a:rPr lang="pl-PL" sz="1200" smtClean="0"/>
              <a:t>brak umiejętności posługiwania się                              i korzystania z nowoczesnych urządzeń                           i technologii np. (bankomat, komputer, sprzęt RTV)</a:t>
            </a:r>
          </a:p>
          <a:p>
            <a:pPr algn="just" eaLnBrk="1" hangingPunct="1">
              <a:buFontTx/>
              <a:buNone/>
            </a:pPr>
            <a:r>
              <a:rPr lang="pl-PL" sz="1200" b="1" smtClean="0"/>
              <a:t>2. Problemy zdrowotne</a:t>
            </a:r>
            <a:r>
              <a:rPr lang="pl-PL" sz="1200" smtClean="0"/>
              <a:t>:</a:t>
            </a:r>
          </a:p>
          <a:p>
            <a:pPr algn="just" eaLnBrk="1" hangingPunct="1"/>
            <a:r>
              <a:rPr lang="pl-PL" sz="1200" smtClean="0"/>
              <a:t>wielochorobowość</a:t>
            </a:r>
          </a:p>
          <a:p>
            <a:pPr algn="just" eaLnBrk="1" hangingPunct="1"/>
            <a:r>
              <a:rPr lang="pl-PL" sz="1200" smtClean="0"/>
              <a:t>niepełnosprawność</a:t>
            </a:r>
          </a:p>
          <a:p>
            <a:pPr algn="just" eaLnBrk="1" hangingPunct="1"/>
            <a:r>
              <a:rPr lang="pl-PL" sz="1200" smtClean="0"/>
              <a:t>zaburzenia zachowania</a:t>
            </a:r>
          </a:p>
          <a:p>
            <a:pPr algn="just" eaLnBrk="1" hangingPunct="1"/>
            <a:r>
              <a:rPr lang="pl-PL" sz="1200" smtClean="0"/>
              <a:t>nadużywanie alkoholu</a:t>
            </a:r>
            <a:r>
              <a:rPr lang="pl-PL" sz="1200" b="1" smtClean="0"/>
              <a:t> </a:t>
            </a:r>
          </a:p>
          <a:p>
            <a:pPr algn="just" eaLnBrk="1" hangingPunct="1">
              <a:buFontTx/>
              <a:buNone/>
            </a:pPr>
            <a:r>
              <a:rPr lang="pl-PL" sz="1200" b="1" smtClean="0"/>
              <a:t>3. Problemy rodzinne:</a:t>
            </a:r>
          </a:p>
          <a:p>
            <a:pPr algn="just" eaLnBrk="1" hangingPunct="1"/>
            <a:r>
              <a:rPr lang="pl-PL" sz="1200" smtClean="0"/>
              <a:t>brak kontaktu z rodziną</a:t>
            </a:r>
          </a:p>
          <a:p>
            <a:pPr algn="just" eaLnBrk="1" hangingPunct="1"/>
            <a:r>
              <a:rPr lang="pl-PL" sz="1200" smtClean="0"/>
              <a:t>utrata najbliższych osób, samotność</a:t>
            </a:r>
          </a:p>
          <a:p>
            <a:pPr algn="just" eaLnBrk="1" hangingPunct="1"/>
            <a:r>
              <a:rPr lang="pl-PL" sz="1200" smtClean="0"/>
              <a:t>izolacja od rodziny, brak więzi</a:t>
            </a:r>
          </a:p>
          <a:p>
            <a:pPr algn="just" eaLnBrk="1" hangingPunct="1"/>
            <a:r>
              <a:rPr lang="pl-PL" sz="1200" smtClean="0"/>
              <a:t>konflikty rodzinne</a:t>
            </a:r>
          </a:p>
          <a:p>
            <a:pPr algn="just" eaLnBrk="1" hangingPunct="1"/>
            <a:r>
              <a:rPr lang="pl-PL" sz="1200" smtClean="0"/>
              <a:t> niechęć do współpracy</a:t>
            </a:r>
          </a:p>
          <a:p>
            <a:pPr algn="just" eaLnBrk="1" hangingPunct="1"/>
            <a:r>
              <a:rPr lang="pl-PL" sz="1200" smtClean="0"/>
              <a:t>dysfunkcja rodziny</a:t>
            </a:r>
          </a:p>
          <a:p>
            <a:pPr algn="just" eaLnBrk="1" hangingPunct="1">
              <a:buFontTx/>
              <a:buNone/>
            </a:pPr>
            <a:endParaRPr lang="pl-PL" sz="1200" smtClean="0"/>
          </a:p>
        </p:txBody>
      </p:sp>
      <p:sp>
        <p:nvSpPr>
          <p:cNvPr id="29701" name="Symbol zastępczy zawartości 6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200" b="1" smtClean="0"/>
              <a:t>4. Problemy społeczno - ekonomiczne</a:t>
            </a:r>
            <a:r>
              <a:rPr lang="pl-PL" sz="1200" smtClean="0"/>
              <a:t>:</a:t>
            </a:r>
          </a:p>
          <a:p>
            <a:pPr algn="just" eaLnBrk="1" hangingPunct="1"/>
            <a:r>
              <a:rPr lang="pl-PL" sz="1200" smtClean="0"/>
              <a:t>brak tolerancji i akceptacji, niechęć środowiska wobec osób starszych</a:t>
            </a:r>
          </a:p>
          <a:p>
            <a:pPr algn="just" eaLnBrk="1" hangingPunct="1"/>
            <a:r>
              <a:rPr lang="pl-PL" sz="1200" smtClean="0"/>
              <a:t>brak wiedzy</a:t>
            </a:r>
          </a:p>
          <a:p>
            <a:pPr algn="just" eaLnBrk="1" hangingPunct="1"/>
            <a:r>
              <a:rPr lang="pl-PL" sz="1200" smtClean="0"/>
              <a:t>niskie dochody osoby starszej</a:t>
            </a:r>
          </a:p>
          <a:p>
            <a:pPr algn="just" eaLnBrk="1" hangingPunct="1"/>
            <a:r>
              <a:rPr lang="pl-PL" sz="1200" smtClean="0"/>
              <a:t>utrata środków do życia</a:t>
            </a:r>
          </a:p>
          <a:p>
            <a:pPr algn="just" eaLnBrk="1" hangingPunct="1">
              <a:buFontTx/>
              <a:buNone/>
            </a:pPr>
            <a:endParaRPr lang="pl-PL" sz="1200" smtClean="0"/>
          </a:p>
          <a:p>
            <a:pPr algn="just" eaLnBrk="1" hangingPunct="1">
              <a:buFontTx/>
              <a:buNone/>
            </a:pPr>
            <a:r>
              <a:rPr lang="pl-PL" sz="1200" b="1" smtClean="0"/>
              <a:t>5. Inne bariery:</a:t>
            </a:r>
          </a:p>
          <a:p>
            <a:pPr algn="just" eaLnBrk="1" hangingPunct="1"/>
            <a:r>
              <a:rPr lang="pl-PL" sz="1200" smtClean="0"/>
              <a:t> Bezradność osoby starszej  </a:t>
            </a:r>
          </a:p>
          <a:p>
            <a:pPr algn="just" eaLnBrk="1" hangingPunct="1"/>
            <a:r>
              <a:rPr lang="pl-PL" sz="1200" smtClean="0"/>
              <a:t>nadmierne ochranianie osoby starszej Zaspakajanie własnej potrzeby władzy   i przewagi </a:t>
            </a:r>
          </a:p>
          <a:p>
            <a:pPr algn="just" eaLnBrk="1" hangingPunct="1"/>
            <a:r>
              <a:rPr lang="pl-PL" sz="1200" smtClean="0"/>
              <a:t>poczucie bezsilności opiekunki oraz brak wiary                 w skuteczność udzielanej pomocy </a:t>
            </a:r>
          </a:p>
          <a:p>
            <a:pPr algn="just" eaLnBrk="1" hangingPunct="1"/>
            <a:r>
              <a:rPr lang="pl-PL" sz="1200" smtClean="0"/>
              <a:t>brak poczucia kontroli osoby starszej nad sobą                      i nad otoczeniem </a:t>
            </a:r>
          </a:p>
          <a:p>
            <a:pPr algn="just" eaLnBrk="1" hangingPunct="1"/>
            <a:r>
              <a:rPr lang="pl-PL" sz="1200" smtClean="0"/>
              <a:t>niemożność wpływu na swoją sytuację życiową </a:t>
            </a:r>
          </a:p>
          <a:p>
            <a:pPr algn="just" eaLnBrk="1" hangingPunct="1"/>
            <a:endParaRPr lang="pl-PL" sz="1200" smtClean="0"/>
          </a:p>
          <a:p>
            <a:pPr eaLnBrk="1" hangingPunct="1"/>
            <a:endParaRPr lang="pl-PL" sz="1200" smtClean="0"/>
          </a:p>
          <a:p>
            <a:pPr eaLnBrk="1" hangingPunct="1">
              <a:buFontTx/>
              <a:buNone/>
            </a:pPr>
            <a:endParaRPr lang="pl-PL" sz="1600" smtClean="0"/>
          </a:p>
          <a:p>
            <a:pPr eaLnBrk="1" hangingPunct="1">
              <a:buFontTx/>
              <a:buNone/>
            </a:pPr>
            <a:endParaRPr lang="pl-PL" sz="1600" smtClean="0"/>
          </a:p>
          <a:p>
            <a:pPr eaLnBrk="1" hangingPunct="1"/>
            <a:endParaRPr lang="pl-PL" sz="1600" smtClean="0"/>
          </a:p>
        </p:txBody>
      </p:sp>
      <p:sp>
        <p:nvSpPr>
          <p:cNvPr id="29702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CF985-6F16-40BA-B092-F2D5023914AE}" type="slidenum">
              <a:rPr lang="pl-PL" smtClean="0"/>
              <a:pPr>
                <a:defRPr/>
              </a:pPr>
              <a:t>28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96975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w miejscu zamieszkania</a:t>
            </a:r>
            <a:endParaRPr lang="pl-PL" sz="1400" smtClean="0"/>
          </a:p>
        </p:txBody>
      </p:sp>
      <p:sp>
        <p:nvSpPr>
          <p:cNvPr id="30724" name="Symbol zastępczy zawartości 4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2800" i="1" smtClean="0">
                <a:latin typeface="Bookman Old Style" pitchFamily="18" charset="0"/>
              </a:rPr>
              <a:t>Zmiana stereotypowego wizerunku osób starszych to proces wymagający czasu i podejmowania właściwych działań. </a:t>
            </a:r>
          </a:p>
          <a:p>
            <a:pPr algn="ctr" eaLnBrk="1" hangingPunct="1">
              <a:buFontTx/>
              <a:buNone/>
            </a:pPr>
            <a:r>
              <a:rPr lang="pl-PL" sz="2800" i="1" smtClean="0">
                <a:latin typeface="Bookman Old Style" pitchFamily="18" charset="0"/>
              </a:rPr>
              <a:t>Szczególnie chodzi tu                                                             o </a:t>
            </a:r>
            <a:r>
              <a:rPr lang="pl-PL" sz="2800" b="1" i="1" smtClean="0">
                <a:latin typeface="Bookman Old Style" pitchFamily="18" charset="0"/>
              </a:rPr>
              <a:t>wskazywanie potencjału osób starszych</a:t>
            </a:r>
            <a:r>
              <a:rPr lang="pl-PL" sz="2800" i="1" smtClean="0">
                <a:latin typeface="Bookman Old Style" pitchFamily="18" charset="0"/>
              </a:rPr>
              <a:t>, mających wiedzę, umiejętności  i ogromne doświadczenie. </a:t>
            </a:r>
          </a:p>
          <a:p>
            <a:pPr algn="ctr" eaLnBrk="1" hangingPunct="1">
              <a:buFontTx/>
              <a:buNone/>
            </a:pPr>
            <a:endParaRPr lang="pl-PL" sz="6000" b="1" i="1" smtClean="0">
              <a:latin typeface="Bookman Old Style" pitchFamily="18" charset="0"/>
            </a:endParaRPr>
          </a:p>
        </p:txBody>
      </p:sp>
      <p:sp>
        <p:nvSpPr>
          <p:cNvPr id="30725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F5688-2AC6-44A1-868B-5EEDEDA2F173}" type="slidenum">
              <a:rPr lang="pl-PL" smtClean="0"/>
              <a:pPr>
                <a:defRPr/>
              </a:pPr>
              <a:t>29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15240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pl-PL" sz="1800" b="1" smtClean="0"/>
              <a:t>                        </a:t>
            </a:r>
            <a:r>
              <a:rPr lang="pl-PL" sz="1400" b="1" smtClean="0"/>
              <a:t>usługi opiekuńcze dla osób starszych świadczone    w miejscu zamieszkania</a:t>
            </a:r>
            <a:endParaRPr lang="pl-PL" sz="1400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457200" lvl="1" indent="0" algn="just" eaLnBrk="1" hangingPunct="1">
              <a:buFontTx/>
              <a:buNone/>
            </a:pPr>
            <a:r>
              <a:rPr lang="pl-PL" sz="1400" b="1" smtClean="0"/>
              <a:t>TSUNAMI STAROŚCI</a:t>
            </a:r>
          </a:p>
          <a:p>
            <a:pPr marL="457200" lvl="1" indent="0" algn="just" eaLnBrk="1" hangingPunct="1">
              <a:buFontTx/>
              <a:buAutoNum type="arabicPeriod"/>
            </a:pPr>
            <a:r>
              <a:rPr lang="pl-PL" sz="1200" b="1" smtClean="0"/>
              <a:t>Feminizacja starości </a:t>
            </a:r>
            <a:r>
              <a:rPr lang="pl-PL" sz="1200" smtClean="0"/>
              <a:t>-  znacząca liczba kobiet  w  grupie OS (nadumieralność M w wieku 40-64 lata)</a:t>
            </a:r>
          </a:p>
          <a:p>
            <a:pPr marL="457200" lvl="1" indent="0" algn="just" eaLnBrk="1" hangingPunct="1">
              <a:buFontTx/>
              <a:buAutoNum type="arabicPeriod"/>
            </a:pPr>
            <a:r>
              <a:rPr lang="pl-PL" sz="1200" b="1" smtClean="0"/>
              <a:t>Podwójne starzenie się </a:t>
            </a:r>
            <a:r>
              <a:rPr lang="pl-PL" sz="1200" smtClean="0"/>
              <a:t>– liczba OS w wieku 80 i więcej lat ( sędziwi starcy), których liczba wzrośnie z 1,14 mln do 2,57 mln w 2035 r</a:t>
            </a:r>
          </a:p>
          <a:p>
            <a:pPr marL="457200" lvl="1" indent="0" algn="just" eaLnBrk="1" hangingPunct="1">
              <a:buFontTx/>
              <a:buAutoNum type="arabicPeriod"/>
            </a:pPr>
            <a:r>
              <a:rPr lang="pl-PL" sz="1200" b="1" smtClean="0"/>
              <a:t>Wzrost współczynnika obciążenia demograficznego</a:t>
            </a:r>
            <a:r>
              <a:rPr lang="pl-PL" sz="1200" smtClean="0"/>
              <a:t> ( liczba osób w wieku poprodukcyjnym przyp. Na 100 osób w wieku produkcyjnym) </a:t>
            </a:r>
            <a:r>
              <a:rPr lang="pl-PL" sz="1200" b="1" smtClean="0"/>
              <a:t>  1950r-13 ;   2000r – 24; prognoza: 2020r -36; 2025r – 40!</a:t>
            </a:r>
          </a:p>
          <a:p>
            <a:pPr marL="457200" lvl="1" indent="0" algn="just" eaLnBrk="1" hangingPunct="1">
              <a:buFontTx/>
              <a:buAutoNum type="arabicPeriod"/>
            </a:pPr>
            <a:r>
              <a:rPr lang="pl-PL" sz="1200" b="1" smtClean="0"/>
              <a:t>Spadek  wskaźnika potencjalnego  wsparcia  </a:t>
            </a:r>
            <a:r>
              <a:rPr lang="pl-PL" sz="1200" smtClean="0"/>
              <a:t>liczba dorosłych dzieci i wnuków (15-64 lata) przypadających na osobę w wieku 65 lat i więcej  </a:t>
            </a:r>
            <a:r>
              <a:rPr lang="pl-PL" sz="1200" b="1" smtClean="0">
                <a:solidFill>
                  <a:srgbClr val="000000"/>
                </a:solidFill>
              </a:rPr>
              <a:t>1950r-12,0 ;  1975r-6,9;  2000r – 5,7; prognoza: 2020r -3,4; 2030- 2,6; 2050-2,0 !</a:t>
            </a:r>
          </a:p>
          <a:p>
            <a:pPr marL="457200" lvl="1" indent="0" algn="just" eaLnBrk="1" hangingPunct="1">
              <a:buFontTx/>
              <a:buAutoNum type="arabicPeriod"/>
            </a:pPr>
            <a:r>
              <a:rPr lang="pl-PL" sz="1200" b="1" smtClean="0">
                <a:solidFill>
                  <a:srgbClr val="000000"/>
                </a:solidFill>
              </a:rPr>
              <a:t>Spadek współczynnika potencjału pielęgnacyjnego </a:t>
            </a:r>
            <a:r>
              <a:rPr lang="pl-PL" sz="1200" smtClean="0">
                <a:solidFill>
                  <a:srgbClr val="000000"/>
                </a:solidFill>
              </a:rPr>
              <a:t>( stosunek liczby kobiet w wieku 45-64 lata do liczby osób w wieku j 80 lat i więcej – </a:t>
            </a:r>
            <a:r>
              <a:rPr lang="pl-PL" sz="1200" b="1" smtClean="0">
                <a:solidFill>
                  <a:srgbClr val="000000"/>
                </a:solidFill>
              </a:rPr>
              <a:t>2000r - 5,12; prognoza: 3,15 w 2030 r </a:t>
            </a:r>
          </a:p>
          <a:p>
            <a:pPr marL="457200" lvl="1" indent="0" algn="just" eaLnBrk="1" hangingPunct="1">
              <a:buFontTx/>
              <a:buNone/>
            </a:pPr>
            <a:r>
              <a:rPr lang="pl-PL" sz="1200" b="1" smtClean="0">
                <a:solidFill>
                  <a:srgbClr val="000000"/>
                </a:solidFill>
              </a:rPr>
              <a:t>                                      ( dla por. w Szwecji w 2000r -2,49, prognoza:  1,44  w 2030r) </a:t>
            </a:r>
          </a:p>
          <a:p>
            <a:pPr marL="457200" lvl="1" indent="0" algn="just" eaLnBrk="1" hangingPunct="1">
              <a:buFontTx/>
              <a:buNone/>
            </a:pPr>
            <a:endParaRPr lang="pl-PL" sz="1200" smtClean="0">
              <a:solidFill>
                <a:srgbClr val="000000"/>
              </a:solidFill>
            </a:endParaRPr>
          </a:p>
          <a:p>
            <a:pPr marL="457200" lvl="1" indent="0" algn="just" eaLnBrk="1" hangingPunct="1">
              <a:buFont typeface="Arial" charset="0"/>
              <a:buChar char="•"/>
            </a:pPr>
            <a:r>
              <a:rPr lang="pl-PL" sz="1200" smtClean="0"/>
              <a:t> Poziom </a:t>
            </a:r>
            <a:r>
              <a:rPr lang="pl-PL" sz="1200" b="1" smtClean="0"/>
              <a:t>mikro</a:t>
            </a:r>
            <a:r>
              <a:rPr lang="pl-PL" sz="1200" smtClean="0"/>
              <a:t> (rodzina) – decyzja o wspólnym lub osobnym zamieszkaniu  z OS , podziale obowiązków, zapewnieniu opieki itp.</a:t>
            </a:r>
          </a:p>
          <a:p>
            <a:pPr marL="457200" lvl="1" indent="0" algn="just" eaLnBrk="1" hangingPunct="1">
              <a:buFont typeface="Arial" charset="0"/>
              <a:buChar char="•"/>
            </a:pPr>
            <a:r>
              <a:rPr lang="pl-PL" sz="1200" smtClean="0"/>
              <a:t>Poziom  </a:t>
            </a:r>
            <a:r>
              <a:rPr lang="pl-PL" sz="1200" b="1" smtClean="0"/>
              <a:t>mezo </a:t>
            </a:r>
            <a:r>
              <a:rPr lang="pl-PL" sz="1200" smtClean="0"/>
              <a:t> (lokalny) -  wielkość i zakres pomocy samorządu, wsparcie sektora pozarządowego, rozszerzenie wachlarza oferowanych usług</a:t>
            </a:r>
          </a:p>
          <a:p>
            <a:pPr marL="457200" lvl="1" indent="0" algn="just" eaLnBrk="1" hangingPunct="1">
              <a:buFont typeface="Arial" charset="0"/>
              <a:buChar char="•"/>
            </a:pPr>
            <a:r>
              <a:rPr lang="pl-PL" sz="1200" smtClean="0"/>
              <a:t>Poziom </a:t>
            </a:r>
            <a:r>
              <a:rPr lang="pl-PL" sz="1200" b="1" smtClean="0"/>
              <a:t>makro</a:t>
            </a:r>
            <a:r>
              <a:rPr lang="pl-PL" sz="1200" smtClean="0"/>
              <a:t> ( państwo) – wprowadzenie niezbędnych regulacji dotyczących np. świadczeń z zabezpieczenia społecznego</a:t>
            </a:r>
          </a:p>
          <a:p>
            <a:pPr marL="457200" lvl="1" indent="0" algn="just" eaLnBrk="1" hangingPunct="1">
              <a:buFont typeface="Arial" charset="0"/>
              <a:buChar char="•"/>
            </a:pPr>
            <a:endParaRPr lang="pl-PL" sz="1200" smtClean="0">
              <a:solidFill>
                <a:srgbClr val="000000"/>
              </a:solidFill>
            </a:endParaRPr>
          </a:p>
          <a:p>
            <a:pPr marL="457200" lvl="1" indent="0" algn="just" eaLnBrk="1" hangingPunct="1">
              <a:buFontTx/>
              <a:buNone/>
            </a:pPr>
            <a:r>
              <a:rPr lang="pl-PL" sz="1000" i="1" smtClean="0">
                <a:solidFill>
                  <a:srgbClr val="000000"/>
                </a:solidFill>
              </a:rPr>
              <a:t>Źródło: opracowana na potrzeby projektu ekspertyza Barbary Mejsner pn.: Lokalne inicjatywy na rzecz ustalania kryteriów jakości i standaryzacji usług opiekuńczych świadczonych w miejscu zamieszkania- przykłady dobrych praktyk</a:t>
            </a:r>
          </a:p>
        </p:txBody>
      </p:sp>
      <p:sp>
        <p:nvSpPr>
          <p:cNvPr id="4101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62CA6-881E-4C62-B351-C5C8A3C97AA1}" type="slidenum">
              <a:rPr lang="pl-PL" smtClean="0"/>
              <a:pPr>
                <a:defRPr/>
              </a:pPr>
              <a:t>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96975"/>
          </a:xfrm>
        </p:spPr>
        <p:txBody>
          <a:bodyPr/>
          <a:lstStyle/>
          <a:p>
            <a:pPr eaLnBrk="1" hangingPunct="1"/>
            <a:r>
              <a:rPr lang="pl-PL" sz="1400" b="1" smtClean="0"/>
              <a:t> usługi opiekuńcze dla osób starszych świadczone  w miejscu zamieszkania</a:t>
            </a:r>
            <a:endParaRPr lang="pl-PL" sz="14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pl-PL" sz="1400" b="1" dirty="0" smtClean="0"/>
              <a:t>za  uwagę dziękuje</a:t>
            </a:r>
          </a:p>
          <a:p>
            <a:pPr algn="ctr" eaLnBrk="1" hangingPunct="1">
              <a:buFontTx/>
              <a:buNone/>
              <a:defRPr/>
            </a:pPr>
            <a:r>
              <a:rPr lang="pl-PL" sz="1400" b="1" dirty="0" smtClean="0"/>
              <a:t>Zespół Ekspertów ds. Osób Starszych</a:t>
            </a:r>
          </a:p>
          <a:p>
            <a:pPr algn="ctr" eaLnBrk="1" hangingPunct="1">
              <a:buFontTx/>
              <a:buNone/>
              <a:defRPr/>
            </a:pPr>
            <a:r>
              <a:rPr lang="pl-PL" sz="1400" b="1" dirty="0" smtClean="0"/>
              <a:t>w składzie: </a:t>
            </a:r>
          </a:p>
          <a:p>
            <a:pPr algn="ctr" eaLnBrk="1" hangingPunct="1">
              <a:buFontTx/>
              <a:buNone/>
              <a:defRPr/>
            </a:pPr>
            <a:endParaRPr lang="pl-PL" sz="1400" b="1" dirty="0"/>
          </a:p>
          <a:p>
            <a:pPr algn="ctr" eaLnBrk="1" hangingPunct="1">
              <a:buFontTx/>
              <a:buNone/>
              <a:defRPr/>
            </a:pPr>
            <a:endParaRPr lang="pl-PL" sz="1400" dirty="0" smtClean="0"/>
          </a:p>
          <a:p>
            <a:pPr algn="ctr" eaLnBrk="1" hangingPunct="1">
              <a:buFontTx/>
              <a:buNone/>
              <a:defRPr/>
            </a:pPr>
            <a:endParaRPr lang="pl-PL" sz="1400" dirty="0"/>
          </a:p>
          <a:p>
            <a:pPr algn="ctr" eaLnBrk="1" hangingPunct="1">
              <a:buFontTx/>
              <a:buNone/>
              <a:defRPr/>
            </a:pPr>
            <a:endParaRPr lang="pl-PL" sz="1400" dirty="0" smtClean="0"/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Joanna Staręga -Piasek 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Krzysztof Balon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Katarzyna Stec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Izabela </a:t>
            </a:r>
            <a:r>
              <a:rPr lang="pl-PL" sz="1400" i="1" dirty="0" err="1" smtClean="0">
                <a:latin typeface="Bookman Old Style" pitchFamily="18" charset="0"/>
              </a:rPr>
              <a:t>Szmaglińska</a:t>
            </a:r>
            <a:endParaRPr lang="pl-PL" sz="1400" i="1" dirty="0" smtClean="0">
              <a:latin typeface="Bookman Old Style" pitchFamily="18" charset="0"/>
            </a:endParaRP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Grażyna Rutkiewicz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pl-PL" sz="1400" i="1" dirty="0" smtClean="0">
                <a:latin typeface="Bookman Old Style" pitchFamily="18" charset="0"/>
              </a:rPr>
              <a:t>Mirosława Zielony – (prezentacja )</a:t>
            </a:r>
          </a:p>
          <a:p>
            <a:pPr marL="457200" indent="-457200" algn="just" eaLnBrk="1" hangingPunct="1">
              <a:buFontTx/>
              <a:buAutoNum type="arabicPeriod"/>
              <a:defRPr/>
            </a:pPr>
            <a:endParaRPr lang="pl-PL" sz="2000" i="1" dirty="0">
              <a:latin typeface="Bookman Old Style" pitchFamily="18" charset="0"/>
            </a:endParaRPr>
          </a:p>
        </p:txBody>
      </p:sp>
      <p:sp>
        <p:nvSpPr>
          <p:cNvPr id="3174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24D14-799B-49F0-A7CF-138FBF369764}" type="slidenum">
              <a:rPr lang="pl-PL" smtClean="0"/>
              <a:pPr>
                <a:defRPr/>
              </a:pPr>
              <a:t>30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333375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pl-PL" sz="1800" b="1" smtClean="0"/>
              <a:t>                        </a:t>
            </a:r>
            <a:br>
              <a:rPr lang="pl-PL" sz="1800" b="1" smtClean="0"/>
            </a:br>
            <a:r>
              <a:rPr lang="pl-PL" sz="1800" b="1" smtClean="0"/>
              <a:t>                     </a:t>
            </a:r>
            <a:r>
              <a:rPr lang="pl-PL" sz="1400" b="1" smtClean="0"/>
              <a:t>usługi opiekuńcze dla osób starszych świadczone    w miejscu zamieszkania</a:t>
            </a:r>
            <a:endParaRPr lang="pl-PL" sz="1400" smtClean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  <a:defRPr/>
            </a:pPr>
            <a:endParaRPr lang="pl-PL" sz="1400" dirty="0" smtClean="0"/>
          </a:p>
          <a:p>
            <a:pPr algn="just" eaLnBrk="1" hangingPunct="1">
              <a:buFontTx/>
              <a:buNone/>
              <a:defRPr/>
            </a:pPr>
            <a:endParaRPr lang="pl-PL" sz="1400" dirty="0"/>
          </a:p>
          <a:p>
            <a:pPr algn="just" eaLnBrk="1" hangingPunct="1">
              <a:buFontTx/>
              <a:buNone/>
              <a:defRPr/>
            </a:pPr>
            <a:r>
              <a:rPr lang="pl-PL" sz="1400" b="1" dirty="0" smtClean="0"/>
              <a:t>STAROŚĆ NIE TRAKTUJE WSZYSTKICH RÓWNO !</a:t>
            </a:r>
          </a:p>
          <a:p>
            <a:pPr algn="just" eaLnBrk="1" hangingPunct="1">
              <a:buFontTx/>
              <a:buNone/>
              <a:defRPr/>
            </a:pPr>
            <a:endParaRPr lang="pl-PL" sz="1400" dirty="0" smtClean="0"/>
          </a:p>
          <a:p>
            <a:pPr lvl="1" algn="just" eaLnBrk="1" hangingPunct="1">
              <a:defRPr/>
            </a:pPr>
            <a:r>
              <a:rPr lang="pl-PL" sz="1400" dirty="0" smtClean="0">
                <a:solidFill>
                  <a:srgbClr val="000000"/>
                </a:solidFill>
                <a:ea typeface="+mn-ea"/>
                <a:cs typeface="+mn-cs"/>
              </a:rPr>
              <a:t>Najszersze </a:t>
            </a:r>
            <a:r>
              <a:rPr lang="pl-PL" sz="1400" dirty="0">
                <a:solidFill>
                  <a:srgbClr val="000000"/>
                </a:solidFill>
                <a:ea typeface="+mn-ea"/>
                <a:cs typeface="+mn-cs"/>
              </a:rPr>
              <a:t>wsparcie w środowisku zapewniane jest OS przez OPS </a:t>
            </a:r>
            <a:r>
              <a:rPr lang="pl-PL" sz="1400" dirty="0" smtClean="0">
                <a:solidFill>
                  <a:srgbClr val="000000"/>
                </a:solidFill>
                <a:ea typeface="+mn-ea"/>
                <a:cs typeface="+mn-cs"/>
              </a:rPr>
              <a:t> w </a:t>
            </a:r>
            <a:r>
              <a:rPr lang="pl-PL" sz="1400" dirty="0">
                <a:solidFill>
                  <a:srgbClr val="000000"/>
                </a:solidFill>
                <a:ea typeface="+mn-ea"/>
                <a:cs typeface="+mn-cs"/>
              </a:rPr>
              <a:t>ramach obowiązkowego zadania gminy </a:t>
            </a:r>
            <a:r>
              <a:rPr lang="pl-PL" sz="1400" i="1" dirty="0">
                <a:solidFill>
                  <a:srgbClr val="000000"/>
                </a:solidFill>
                <a:ea typeface="+mn-ea"/>
                <a:cs typeface="+mn-cs"/>
              </a:rPr>
              <a:t>świadczenie usług </a:t>
            </a:r>
            <a:r>
              <a:rPr lang="pl-PL" sz="1400" i="1" dirty="0" smtClean="0">
                <a:solidFill>
                  <a:srgbClr val="000000"/>
                </a:solidFill>
                <a:ea typeface="+mn-ea"/>
                <a:cs typeface="+mn-cs"/>
              </a:rPr>
              <a:t>opiekuńczych                                                      w </a:t>
            </a:r>
            <a:r>
              <a:rPr lang="pl-PL" sz="1400" i="1" dirty="0">
                <a:solidFill>
                  <a:srgbClr val="000000"/>
                </a:solidFill>
                <a:ea typeface="+mn-ea"/>
                <a:cs typeface="+mn-cs"/>
              </a:rPr>
              <a:t>miejscu </a:t>
            </a:r>
            <a:r>
              <a:rPr lang="pl-PL" sz="1400" i="1" dirty="0" smtClean="0">
                <a:solidFill>
                  <a:srgbClr val="000000"/>
                </a:solidFill>
                <a:ea typeface="+mn-ea"/>
                <a:cs typeface="+mn-cs"/>
              </a:rPr>
              <a:t>zamieszkania</a:t>
            </a:r>
          </a:p>
          <a:p>
            <a:pPr lvl="1" algn="just" eaLnBrk="1" hangingPunct="1">
              <a:defRPr/>
            </a:pPr>
            <a:endParaRPr lang="pl-PL" sz="1400" i="1" dirty="0">
              <a:solidFill>
                <a:srgbClr val="000000"/>
              </a:solidFill>
              <a:ea typeface="+mn-ea"/>
              <a:cs typeface="+mn-cs"/>
            </a:endParaRPr>
          </a:p>
          <a:p>
            <a:pPr lvl="1" algn="just" eaLnBrk="1" hangingPunct="1">
              <a:defRPr/>
            </a:pPr>
            <a:r>
              <a:rPr lang="pl-PL" sz="1400" dirty="0">
                <a:solidFill>
                  <a:srgbClr val="000000"/>
                </a:solidFill>
                <a:ea typeface="+mn-ea"/>
                <a:cs typeface="+mn-cs"/>
              </a:rPr>
              <a:t>Coraz większe zapotrzebowanie na tego typu usługę i rosnące koszty z tym związane  przemawiają za wypracowaniem jasnych i konkretnych zasad świadczenia usług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pl-PL" sz="20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286000" y="2616200"/>
            <a:ext cx="4572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just">
              <a:spcBef>
                <a:spcPct val="20000"/>
              </a:spcBef>
              <a:defRPr/>
            </a:pPr>
            <a:endParaRPr lang="pl-PL" sz="20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12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4C697-0B8C-45D4-A79B-68102157FF7C}" type="slidenum">
              <a:rPr lang="pl-PL" smtClean="0"/>
              <a:pPr>
                <a:defRPr/>
              </a:pPr>
              <a:t>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200900" cy="1125538"/>
          </a:xfrm>
        </p:spPr>
        <p:txBody>
          <a:bodyPr/>
          <a:lstStyle/>
          <a:p>
            <a:pPr eaLnBrk="1" hangingPunct="1"/>
            <a:r>
              <a:rPr lang="pl-PL" sz="1400" b="1" smtClean="0"/>
              <a:t>usługi opiekuńcze dla osób starszych świadczone    w miejscu zamieszkania</a:t>
            </a:r>
          </a:p>
        </p:txBody>
      </p:sp>
      <p:sp>
        <p:nvSpPr>
          <p:cNvPr id="6148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 eaLnBrk="1" hangingPunct="1"/>
            <a:endParaRPr lang="pl-PL" sz="2000" smtClean="0"/>
          </a:p>
          <a:p>
            <a:pPr algn="just" eaLnBrk="1" hangingPunct="1">
              <a:buFontTx/>
              <a:buNone/>
            </a:pPr>
            <a:r>
              <a:rPr lang="pl-PL" sz="1400" b="1" smtClean="0"/>
              <a:t>PREZENTOWANY MATERIAŁ – standard usług opiekuńczych dla osób starszych świadczonych w miejscu zamieszkania:</a:t>
            </a:r>
          </a:p>
          <a:p>
            <a:pPr algn="just" eaLnBrk="1" hangingPunct="1">
              <a:buFontTx/>
              <a:buNone/>
            </a:pPr>
            <a:endParaRPr lang="pl-PL" sz="1400" b="1" smtClean="0"/>
          </a:p>
          <a:p>
            <a:pPr algn="just" eaLnBrk="1" hangingPunct="1"/>
            <a:r>
              <a:rPr lang="pl-PL" sz="1400" smtClean="0"/>
              <a:t>wraz  załącznikami dokument ma 47 znormalizowanych stron.</a:t>
            </a:r>
          </a:p>
          <a:p>
            <a:pPr algn="just" eaLnBrk="1" hangingPunct="1"/>
            <a:r>
              <a:rPr lang="pl-PL" sz="1400" smtClean="0"/>
              <a:t>podzielony jest na 6 części</a:t>
            </a:r>
            <a:r>
              <a:rPr lang="pl-PL" sz="2000" smtClean="0"/>
              <a:t>:</a:t>
            </a:r>
          </a:p>
          <a:p>
            <a:pPr algn="just" eaLnBrk="1" hangingPunct="1"/>
            <a:endParaRPr lang="pl-PL" sz="2000" smtClean="0"/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Usługi opiekuńcze jako przedmiot standaryzacji</a:t>
            </a:r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Zakres usług opiekuńczych ( przestrzenny, podmiotowy, rzeczowy ( w wersji obowiązkowej                               i optymalnej)</a:t>
            </a:r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Proponowane narzędzia</a:t>
            </a:r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Warunki realizacji usługi ( materialne, żywieniowe, wymagania dotyczące świadczenia usług -                        w tym przez podmioty niepubliczne, kwalifikacje realizatorów usługi)</a:t>
            </a:r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Monitoring i ewaluacja</a:t>
            </a:r>
          </a:p>
          <a:p>
            <a:pPr algn="just" eaLnBrk="1" hangingPunct="1">
              <a:buFontTx/>
              <a:buAutoNum type="arabicPeriod"/>
            </a:pPr>
            <a:r>
              <a:rPr lang="pl-PL" sz="1400" smtClean="0"/>
              <a:t>Typowe problemy związane z realizacja usługi</a:t>
            </a:r>
          </a:p>
          <a:p>
            <a:pPr algn="just" eaLnBrk="1" hangingPunct="1">
              <a:buFontTx/>
              <a:buNone/>
            </a:pPr>
            <a:endParaRPr lang="pl-PL" sz="1400" smtClean="0"/>
          </a:p>
          <a:p>
            <a:pPr algn="just" eaLnBrk="1" hangingPunct="1">
              <a:buFont typeface="Arial" charset="0"/>
              <a:buAutoNum type="arabicPeriod"/>
            </a:pPr>
            <a:endParaRPr lang="pl-PL" sz="1400" smtClean="0"/>
          </a:p>
        </p:txBody>
      </p:sp>
      <p:sp>
        <p:nvSpPr>
          <p:cNvPr id="614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8BCC3-2828-4038-94FF-679C411D5DA7}" type="slidenum">
              <a:rPr lang="pl-PL" smtClean="0"/>
              <a:pPr>
                <a:defRPr/>
              </a:pPr>
              <a:t>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   w miejscu zamieszkania</a:t>
            </a:r>
            <a:endParaRPr lang="pl-PL" sz="1400" smtClean="0"/>
          </a:p>
        </p:txBody>
      </p:sp>
      <p:sp>
        <p:nvSpPr>
          <p:cNvPr id="7172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l-PL" sz="4800" b="1" smtClean="0"/>
          </a:p>
          <a:p>
            <a:pPr algn="ctr" eaLnBrk="1" hangingPunct="1">
              <a:buFontTx/>
              <a:buNone/>
            </a:pPr>
            <a:r>
              <a:rPr lang="pl-PL" sz="4800" b="1" smtClean="0"/>
              <a:t>1. USŁUGI OPIEKUŃCZE JAKO PRZEDMIOT STANDARYZACJI</a:t>
            </a:r>
          </a:p>
        </p:txBody>
      </p:sp>
      <p:sp>
        <p:nvSpPr>
          <p:cNvPr id="717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10627-270B-41CE-B795-A5639A4B3197}" type="slidenum">
              <a:rPr lang="pl-PL" smtClean="0"/>
              <a:pPr>
                <a:defRPr/>
              </a:pPr>
              <a:t>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343775" cy="1196975"/>
          </a:xfrm>
        </p:spPr>
        <p:txBody>
          <a:bodyPr/>
          <a:lstStyle/>
          <a:p>
            <a:pPr eaLnBrk="1" hangingPunct="1"/>
            <a:r>
              <a:rPr lang="pl-PL" sz="1400" b="1" smtClean="0"/>
              <a:t>usługi opiekuńcze dla osób starszych świadczone     w miejscu zamieszkania</a:t>
            </a:r>
            <a:endParaRPr lang="pl-PL" sz="1400" smtClean="0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45088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pl-PL" sz="2000" smtClean="0"/>
          </a:p>
          <a:p>
            <a:pPr lvl="1" algn="just" eaLnBrk="1" hangingPunct="1">
              <a:buFontTx/>
              <a:buNone/>
            </a:pPr>
            <a:r>
              <a:rPr lang="pl-PL" sz="1400" b="1" smtClean="0"/>
              <a:t>       Usługi opiekuńcze to świadczenie niepieniężne z pomocy społecznej, obejmujące pomoc                                 w zaspokajaniu codziennych potrzeb życiowych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pl-PL" sz="1400" smtClean="0"/>
              <a:t>opiekę higieniczną,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pl-PL" sz="1400" smtClean="0"/>
              <a:t>zaleconą przez lekarza pielęgnację </a:t>
            </a:r>
          </a:p>
          <a:p>
            <a:pPr lvl="1" algn="just" eaLnBrk="1" hangingPunct="1">
              <a:buFontTx/>
              <a:buNone/>
            </a:pPr>
            <a:r>
              <a:rPr lang="pl-PL" sz="1400" smtClean="0"/>
              <a:t>oraz  (w miarę możliwości)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pl-PL" sz="1400" smtClean="0"/>
              <a:t>zapewnienie kontaktów z otoczeniem osobie starszej, która w  tym zakresie wymaga pomocy innych osób. </a:t>
            </a:r>
          </a:p>
          <a:p>
            <a:pPr lvl="1" algn="just" eaLnBrk="1" hangingPunct="1">
              <a:buFontTx/>
              <a:buNone/>
            </a:pPr>
            <a:endParaRPr lang="pl-PL" sz="1400" smtClean="0"/>
          </a:p>
          <a:p>
            <a:pPr lvl="1" algn="just" eaLnBrk="1" hangingPunct="1">
              <a:buFontTx/>
              <a:buNone/>
            </a:pPr>
            <a:r>
              <a:rPr lang="pl-PL" sz="1400" smtClean="0"/>
              <a:t>       </a:t>
            </a:r>
            <a:r>
              <a:rPr lang="pl-PL" sz="1400" b="1" smtClean="0"/>
              <a:t>Wymiar i zakres usług opiekuńczych uzależniony jest od 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l-PL" sz="1400" smtClean="0"/>
              <a:t>stanu zdrowia osoby starszej,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l-PL" sz="1400" smtClean="0"/>
              <a:t> jej sytuacji rodzinnej i materialnej,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l-PL" sz="1400" smtClean="0"/>
              <a:t>sprawności psychofizycznej </a:t>
            </a:r>
          </a:p>
          <a:p>
            <a:pPr lvl="1" algn="just" eaLnBrk="1" hangingPunct="1">
              <a:buFontTx/>
              <a:buNone/>
            </a:pPr>
            <a:r>
              <a:rPr lang="pl-PL" sz="1400" smtClean="0"/>
              <a:t>jak również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pl-PL" sz="1400" smtClean="0"/>
              <a:t>możliwości wsparcia   i udzielenia pomocy ze strony rodziny i środowiska</a:t>
            </a:r>
          </a:p>
          <a:p>
            <a:pPr lvl="1" algn="just" eaLnBrk="1" hangingPunct="1">
              <a:buFontTx/>
              <a:buNone/>
            </a:pPr>
            <a:r>
              <a:rPr lang="pl-PL" sz="1400" smtClean="0"/>
              <a:t>             </a:t>
            </a:r>
            <a:r>
              <a:rPr lang="pl-PL" sz="1400" b="1" smtClean="0"/>
              <a:t>Usługi opiekuńcze mogą być świadczone przez instytucje pomocy społecznej lub inne instytucje działające na rzecz osób starszych wymagających takiej pomocy jak również wyspecjalizowane organizacje pozarządowe oraz podmioty komercyjne.</a:t>
            </a:r>
          </a:p>
          <a:p>
            <a:pPr algn="just" eaLnBrk="1" hangingPunct="1"/>
            <a:r>
              <a:rPr lang="pl-PL" sz="1400" b="1" i="1" smtClean="0"/>
              <a:t> </a:t>
            </a:r>
            <a:endParaRPr lang="pl-PL" sz="1400" b="1" smtClean="0"/>
          </a:p>
          <a:p>
            <a:pPr algn="just" eaLnBrk="1" hangingPunct="1"/>
            <a:endParaRPr lang="pl-PL" sz="1600" smtClean="0"/>
          </a:p>
          <a:p>
            <a:pPr algn="just" eaLnBrk="1" hangingPunct="1"/>
            <a:r>
              <a:rPr lang="pl-PL" sz="1600" smtClean="0"/>
              <a:t> </a:t>
            </a:r>
          </a:p>
          <a:p>
            <a:pPr algn="just" eaLnBrk="1" hangingPunct="1"/>
            <a:endParaRPr lang="pl-PL" sz="2000" smtClean="0"/>
          </a:p>
        </p:txBody>
      </p:sp>
      <p:sp>
        <p:nvSpPr>
          <p:cNvPr id="8197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72D13-CD50-4E2E-BF81-80AA2C799A60}" type="slidenum">
              <a:rPr lang="pl-PL" smtClean="0"/>
              <a:pPr>
                <a:defRPr/>
              </a:pPr>
              <a:t>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2195513" y="0"/>
            <a:ext cx="6948487" cy="1125538"/>
          </a:xfrm>
        </p:spPr>
        <p:txBody>
          <a:bodyPr/>
          <a:lstStyle/>
          <a:p>
            <a:pPr eaLnBrk="1" hangingPunct="1"/>
            <a:r>
              <a:rPr lang="pl-PL" sz="2400" b="1" smtClean="0"/>
              <a:t> </a:t>
            </a:r>
            <a:r>
              <a:rPr lang="pl-PL" sz="1400" b="1" smtClean="0"/>
              <a:t>usługi opiekuńcze dla osób starszych świadczone  w miejscu zamieszkania</a:t>
            </a:r>
          </a:p>
        </p:txBody>
      </p:sp>
      <p:sp>
        <p:nvSpPr>
          <p:cNvPr id="9220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pl-PL" sz="1800" b="1" smtClean="0"/>
              <a:t>Cel usług opiekuńczych świadczonych dla osób starszych w miejscu zamieszkania</a:t>
            </a:r>
            <a:endParaRPr lang="pl-PL" sz="1800" smtClean="0"/>
          </a:p>
          <a:p>
            <a:pPr algn="ctr" eaLnBrk="1" hangingPunct="1">
              <a:buFontTx/>
              <a:buNone/>
            </a:pPr>
            <a:endParaRPr lang="pl-PL" sz="1800" smtClean="0"/>
          </a:p>
          <a:p>
            <a:pPr algn="ctr" eaLnBrk="1" hangingPunct="1">
              <a:buFontTx/>
              <a:buNone/>
            </a:pPr>
            <a:endParaRPr lang="pl-PL" sz="1800" smtClean="0"/>
          </a:p>
          <a:p>
            <a:pPr algn="ctr" eaLnBrk="1" hangingPunct="1">
              <a:buFontTx/>
              <a:buNone/>
            </a:pPr>
            <a:r>
              <a:rPr lang="pl-PL" sz="1800" smtClean="0"/>
              <a:t>      </a:t>
            </a:r>
            <a:r>
              <a:rPr lang="pl-PL" sz="2400" smtClean="0"/>
              <a:t>Umożliwienie osobom starszym dalszego                         (jak najdłuższego) funkcjonowania   w swoim dotychczasowym środowisku, mimo doświadczanych ograniczeń w samodzielnym zaspokajaniu podstawowych i niezbędnych potrzeb oraz barier                     w integracji ze środowiskiem.</a:t>
            </a:r>
          </a:p>
          <a:p>
            <a:pPr algn="ctr" eaLnBrk="1" hangingPunct="1">
              <a:buFontTx/>
              <a:buNone/>
            </a:pPr>
            <a:endParaRPr lang="pl-PL" sz="2400" smtClean="0"/>
          </a:p>
        </p:txBody>
      </p:sp>
      <p:sp>
        <p:nvSpPr>
          <p:cNvPr id="9221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48FBB-8FAA-40D3-BE37-0517139077EF}" type="slidenum">
              <a:rPr lang="pl-PL" smtClean="0"/>
              <a:pPr>
                <a:defRPr/>
              </a:pPr>
              <a:t>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7019925" cy="1196975"/>
          </a:xfrm>
        </p:spPr>
        <p:txBody>
          <a:bodyPr/>
          <a:lstStyle/>
          <a:p>
            <a:pPr eaLnBrk="1" hangingPunct="1"/>
            <a:r>
              <a:rPr lang="pl-PL" sz="1800" b="1" smtClean="0"/>
              <a:t> </a:t>
            </a:r>
            <a:r>
              <a:rPr lang="pl-PL" sz="1400" b="1" smtClean="0"/>
              <a:t>usługi opiekuńcze dla osób starszych świadczone  w miejscu  zamieszkania</a:t>
            </a:r>
            <a:endParaRPr lang="pl-PL" sz="1400" smtClean="0"/>
          </a:p>
        </p:txBody>
      </p:sp>
      <p:sp>
        <p:nvSpPr>
          <p:cNvPr id="10244" name="Symbol zastępczy zawartości 4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anchor="ctr"/>
          <a:lstStyle/>
          <a:p>
            <a:pPr algn="just" eaLnBrk="1" hangingPunct="1">
              <a:buFontTx/>
              <a:buNone/>
            </a:pPr>
            <a:r>
              <a:rPr lang="pl-PL" smtClean="0"/>
              <a:t>      </a:t>
            </a:r>
            <a:r>
              <a:rPr lang="pl-PL" sz="1600" smtClean="0"/>
              <a:t>Poprzez odpowiednie wsparcie zapewniane osobie starszej w  formie usług opiekuńczych ograniczenia oraz bariery powinny być niwelowane, przyczyniając się do  </a:t>
            </a:r>
            <a:r>
              <a:rPr lang="pl-PL" sz="1600" b="1" smtClean="0"/>
              <a:t>zachowania</a:t>
            </a:r>
            <a:r>
              <a:rPr lang="pl-PL" sz="1600" smtClean="0"/>
              <a:t> (mimo postępującego procesu starzenia) lub </a:t>
            </a:r>
            <a:r>
              <a:rPr lang="pl-PL" sz="1600" b="1" smtClean="0"/>
              <a:t>podnoszenia </a:t>
            </a:r>
            <a:r>
              <a:rPr lang="pl-PL" sz="1600" smtClean="0"/>
              <a:t>poziomu jej życia. </a:t>
            </a:r>
          </a:p>
          <a:p>
            <a:pPr algn="just" eaLnBrk="1" hangingPunct="1">
              <a:buFontTx/>
              <a:buNone/>
            </a:pPr>
            <a:endParaRPr lang="pl-PL" sz="1600" smtClean="0"/>
          </a:p>
          <a:p>
            <a:pPr algn="just" eaLnBrk="1" hangingPunct="1">
              <a:buFontTx/>
              <a:buNone/>
            </a:pPr>
            <a:r>
              <a:rPr lang="pl-PL" sz="1600" smtClean="0"/>
              <a:t>      Świadczenie  usług w sposób zorganizowany adekwatnie do rozpoznanych potrzeb powinno zawsze zakładać:</a:t>
            </a:r>
          </a:p>
          <a:p>
            <a:pPr algn="just" eaLnBrk="1" hangingPunct="1">
              <a:buFontTx/>
              <a:buNone/>
            </a:pPr>
            <a:endParaRPr lang="pl-PL" sz="1600" smtClean="0"/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 partycypację osoby starszej w wykonywaniu poszczególnych czynności wchodzących  w zakres usług (charakter wspierająco - aktywizujący, ale nie wyręczający)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pl-PL" sz="1400" smtClean="0"/>
              <a:t>ścisłą współpracę w realizacji usług z najbliższym otoczeniem osoby starszej (zgodnie z zasadą pomocniczości).</a:t>
            </a:r>
          </a:p>
          <a:p>
            <a:pPr eaLnBrk="1" hangingPunct="1"/>
            <a:endParaRPr lang="pl-PL" sz="1400" smtClean="0"/>
          </a:p>
        </p:txBody>
      </p:sp>
      <p:sp>
        <p:nvSpPr>
          <p:cNvPr id="10245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20F35-7A54-4C95-8CCD-9C9DBB49A7DC}" type="slidenum">
              <a:rPr lang="pl-PL" smtClean="0"/>
              <a:pPr>
                <a:defRPr/>
              </a:pPr>
              <a:t>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823</TotalTime>
  <Words>2636</Words>
  <Application>Microsoft Office PowerPoint</Application>
  <PresentationFormat>Pokaz na ekranie (4:3)</PresentationFormat>
  <Paragraphs>391</Paragraphs>
  <Slides>30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Wingdings</vt:lpstr>
      <vt:lpstr>Bookman Old Style</vt:lpstr>
      <vt:lpstr>Standardy1</vt:lpstr>
      <vt:lpstr> </vt:lpstr>
      <vt:lpstr>                        usługi opiekuńcze dla osób starszych świadczone    w miejscu zamieszkania</vt:lpstr>
      <vt:lpstr>                        usługi opiekuńcze dla osób starszych świadczone    w miejscu zamieszkania</vt:lpstr>
      <vt:lpstr>                                              usługi opiekuńcze dla osób starszych świadczone    w miejscu zamieszkania</vt:lpstr>
      <vt:lpstr>usługi opiekuńcze dla osób starszych świadczone    w miejscu zamieszkania</vt:lpstr>
      <vt:lpstr> usługi opiekuńcze dla osób starszych świadczone     w miejscu zamieszkania</vt:lpstr>
      <vt:lpstr>usługi opiekuńcze dla osób starszych świadczone     w miejscu zamieszkania</vt:lpstr>
      <vt:lpstr> usługi opiekuńcze dla osób starszych świadczone  w miejscu zamieszkania</vt:lpstr>
      <vt:lpstr> usługi opiekuńcze dla osób starszych świadczone  w miejscu  zamieszkania</vt:lpstr>
      <vt:lpstr> usługi opiekuńcze dla osób starszych świadczone  w miejscu zamieszkania</vt:lpstr>
      <vt:lpstr> usługi opiekuńcze dla osób starszych świadczone   w miejscu zamieszkania</vt:lpstr>
      <vt:lpstr>usługi opiekuńcze dla osób starszych świadczone  w miejscu zamieszkania</vt:lpstr>
      <vt:lpstr> usługi opiekuńcze dla osób starszych świadczone   miejscu zamieszkania</vt:lpstr>
      <vt:lpstr> usługi opiekuńcze dla osób starszych świadczone  w miejscu zamieszkania    </vt:lpstr>
      <vt:lpstr> usługi opiekuńcze dla osób starszych świadczone  w miejscu zamieszkania  obowiązkowy zakres czynnościowy:</vt:lpstr>
      <vt:lpstr> usługi opiekuńcze dla osób starszych świadczone   w miejscu zamieszkania</vt:lpstr>
      <vt:lpstr> usługi opiekuńcze dla osób starszych świadczone   w miejscu zamieszkania</vt:lpstr>
      <vt:lpstr> usługi opiekuńcze dla osób starszych świadczone  w miejscu zamieszkania</vt:lpstr>
      <vt:lpstr> usługi opiekuńcze dla osób starszych świadczone   w  miejscu zamieszkania</vt:lpstr>
      <vt:lpstr> usługi opiekuńcze dla osób starszych świadczone  w miejscu zamieszkania             </vt:lpstr>
      <vt:lpstr> usługi opiekuńcze dla osób starszych świadczone   w miejscu zamieszkania</vt:lpstr>
      <vt:lpstr> usługi opiekuńcze dla osób starszych świadczone  w miejscu zamieszkania</vt:lpstr>
      <vt:lpstr> usługi opiekuńcze dla osób starszych świadczone  w miejscu zamieszkania</vt:lpstr>
      <vt:lpstr> usługi opiekuńcze dla osób starszych świadczone   w miejscu zamieszkania</vt:lpstr>
      <vt:lpstr> usługi opiekuńcze dla osób starszych świadczone    w miejscu zamieszkania</vt:lpstr>
      <vt:lpstr> usługi opiekuńcze dla osób starszych świadczone    w miejscu zamieszkania</vt:lpstr>
      <vt:lpstr> usługi opiekuńcze dla osób starszych świadczone  w miejscu zamieszkania</vt:lpstr>
      <vt:lpstr>usługi opiekuńcze dla osób starszych świadczone  w miejscu zamieszkania</vt:lpstr>
      <vt:lpstr> usługi opiekuńcze dla osób starszych świadczone   w miejscu zamieszkania</vt:lpstr>
      <vt:lpstr> usługi opiekuńcze dla osób starszych świadczone  w miejscu zamieszkania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Mirka</dc:creator>
  <cp:lastModifiedBy>Katarzyna Gierczycka</cp:lastModifiedBy>
  <cp:revision>29</cp:revision>
  <cp:lastPrinted>2011-09-20T12:56:58Z</cp:lastPrinted>
  <dcterms:created xsi:type="dcterms:W3CDTF">2011-06-03T16:14:18Z</dcterms:created>
  <dcterms:modified xsi:type="dcterms:W3CDTF">2011-12-19T10:32:42Z</dcterms:modified>
</cp:coreProperties>
</file>