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81" r:id="rId4"/>
    <p:sldId id="282" r:id="rId5"/>
    <p:sldId id="261" r:id="rId6"/>
    <p:sldId id="272" r:id="rId7"/>
    <p:sldId id="265" r:id="rId8"/>
    <p:sldId id="267" r:id="rId9"/>
    <p:sldId id="275" r:id="rId10"/>
    <p:sldId id="269" r:id="rId11"/>
    <p:sldId id="276" r:id="rId12"/>
    <p:sldId id="271" r:id="rId13"/>
    <p:sldId id="273" r:id="rId14"/>
    <p:sldId id="274" r:id="rId15"/>
    <p:sldId id="289" r:id="rId16"/>
    <p:sldId id="291" r:id="rId17"/>
    <p:sldId id="280" r:id="rId18"/>
    <p:sldId id="292" r:id="rId19"/>
    <p:sldId id="293" r:id="rId20"/>
    <p:sldId id="294" r:id="rId21"/>
    <p:sldId id="295" r:id="rId22"/>
    <p:sldId id="288" r:id="rId2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>
        <p:scale>
          <a:sx n="60" d="100"/>
          <a:sy n="60" d="100"/>
        </p:scale>
        <p:origin x="-792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866A3E-2212-45F9-B947-EE551BAFDF89}" type="doc">
      <dgm:prSet loTypeId="urn:microsoft.com/office/officeart/2005/8/layout/vList5" loCatId="list" qsTypeId="urn:microsoft.com/office/officeart/2005/8/quickstyle/3d2" qsCatId="3D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D18BAB12-76AD-4098-BED9-8F8C3E794B43}">
      <dgm:prSet phldrT="[Teks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0" dirty="0" smtClean="0">
              <a:solidFill>
                <a:srgbClr val="7030A0"/>
              </a:solidFill>
            </a:rPr>
            <a:t>1.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0" dirty="0" smtClean="0">
              <a:solidFill>
                <a:srgbClr val="7030A0"/>
              </a:solidFill>
            </a:rPr>
            <a:t>Cele, wartości i zasady JOPS</a:t>
          </a:r>
        </a:p>
      </dgm:t>
    </dgm:pt>
    <dgm:pt modelId="{B0C15FBA-7028-4CF3-B093-4CC6CB177B62}" type="sibTrans" cxnId="{762D3945-B045-4680-848D-ADA7FF8380E5}">
      <dgm:prSet/>
      <dgm:spPr/>
      <dgm:t>
        <a:bodyPr/>
        <a:lstStyle/>
        <a:p>
          <a:endParaRPr lang="pl-PL"/>
        </a:p>
      </dgm:t>
    </dgm:pt>
    <dgm:pt modelId="{5C4E0654-BF78-4B4A-BCD5-A79F24266C28}" type="parTrans" cxnId="{762D3945-B045-4680-848D-ADA7FF8380E5}">
      <dgm:prSet/>
      <dgm:spPr/>
      <dgm:t>
        <a:bodyPr/>
        <a:lstStyle/>
        <a:p>
          <a:endParaRPr lang="pl-PL"/>
        </a:p>
      </dgm:t>
    </dgm:pt>
    <dgm:pt modelId="{4A8E6E27-62F7-4404-A1B4-74641F0EC4D1}">
      <dgm:prSet phldrT="[Teks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pl-PL" sz="2000" b="0" dirty="0" smtClean="0">
              <a:solidFill>
                <a:srgbClr val="7030A0"/>
              </a:solidFill>
            </a:rPr>
            <a:t>2. </a:t>
          </a:r>
        </a:p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pl-PL" sz="2000" b="0" dirty="0" smtClean="0">
              <a:solidFill>
                <a:srgbClr val="7030A0"/>
              </a:solidFill>
            </a:rPr>
            <a:t>Misja, miejsce i rola w środowisku lokalnym</a:t>
          </a:r>
        </a:p>
      </dgm:t>
    </dgm:pt>
    <dgm:pt modelId="{A148CD65-3D10-443A-9206-8EE42669C6DD}" type="parTrans" cxnId="{0A234629-767D-4D0F-B451-3CEBEC33E9D7}">
      <dgm:prSet/>
      <dgm:spPr/>
      <dgm:t>
        <a:bodyPr/>
        <a:lstStyle/>
        <a:p>
          <a:endParaRPr lang="pl-PL"/>
        </a:p>
      </dgm:t>
    </dgm:pt>
    <dgm:pt modelId="{800DDD0C-40EA-42E2-B216-7D367D327097}" type="sibTrans" cxnId="{0A234629-767D-4D0F-B451-3CEBEC33E9D7}">
      <dgm:prSet/>
      <dgm:spPr/>
      <dgm:t>
        <a:bodyPr/>
        <a:lstStyle/>
        <a:p>
          <a:endParaRPr lang="pl-PL"/>
        </a:p>
      </dgm:t>
    </dgm:pt>
    <dgm:pt modelId="{DE6F3A49-538C-44CB-A5F4-756813422F39}">
      <dgm:prSet phldrT="[Teks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pl-PL" sz="2000" b="0" dirty="0" smtClean="0">
              <a:solidFill>
                <a:srgbClr val="7030A0"/>
              </a:solidFill>
            </a:rPr>
            <a:t>3. </a:t>
          </a:r>
        </a:p>
        <a:p>
          <a:r>
            <a:rPr lang="pl-PL" sz="2000" b="0" dirty="0" smtClean="0">
              <a:solidFill>
                <a:srgbClr val="7030A0"/>
              </a:solidFill>
            </a:rPr>
            <a:t>Oddzielenie postępowania administracyjnego od pracy socjalnej</a:t>
          </a:r>
        </a:p>
      </dgm:t>
    </dgm:pt>
    <dgm:pt modelId="{223EBA54-B77B-40CF-83DB-B7870CC48B40}" type="parTrans" cxnId="{D2D9AFF7-85C0-418F-AE53-1035FC9D309D}">
      <dgm:prSet/>
      <dgm:spPr/>
      <dgm:t>
        <a:bodyPr/>
        <a:lstStyle/>
        <a:p>
          <a:endParaRPr lang="pl-PL"/>
        </a:p>
      </dgm:t>
    </dgm:pt>
    <dgm:pt modelId="{CD6912A8-6BE3-4C6D-A8AB-D9C0D535E14C}" type="sibTrans" cxnId="{D2D9AFF7-85C0-418F-AE53-1035FC9D309D}">
      <dgm:prSet/>
      <dgm:spPr/>
      <dgm:t>
        <a:bodyPr/>
        <a:lstStyle/>
        <a:p>
          <a:endParaRPr lang="pl-PL"/>
        </a:p>
      </dgm:t>
    </dgm:pt>
    <dgm:pt modelId="{649FA4D4-E83D-467F-BADF-B2841719129C}">
      <dgm:prSet phldrT="[Teks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pl-PL" sz="2000" b="0" dirty="0" smtClean="0">
              <a:solidFill>
                <a:srgbClr val="7030A0"/>
              </a:solidFill>
            </a:rPr>
            <a:t>4. </a:t>
          </a:r>
        </a:p>
        <a:p>
          <a:r>
            <a:rPr lang="pl-PL" sz="2000" b="0" dirty="0" smtClean="0">
              <a:solidFill>
                <a:srgbClr val="7030A0"/>
              </a:solidFill>
            </a:rPr>
            <a:t>Sposób realizacji usług o określonym standardzie</a:t>
          </a:r>
        </a:p>
      </dgm:t>
    </dgm:pt>
    <dgm:pt modelId="{C551F95A-7E89-4CE0-9DC5-30B25371586D}" type="parTrans" cxnId="{047B3677-47C0-40F2-9D12-393D1A2F0746}">
      <dgm:prSet/>
      <dgm:spPr/>
      <dgm:t>
        <a:bodyPr/>
        <a:lstStyle/>
        <a:p>
          <a:endParaRPr lang="pl-PL"/>
        </a:p>
      </dgm:t>
    </dgm:pt>
    <dgm:pt modelId="{BF6440CC-6C61-4F9F-8D84-24C442C29D9C}" type="sibTrans" cxnId="{047B3677-47C0-40F2-9D12-393D1A2F0746}">
      <dgm:prSet/>
      <dgm:spPr/>
      <dgm:t>
        <a:bodyPr/>
        <a:lstStyle/>
        <a:p>
          <a:endParaRPr lang="pl-PL"/>
        </a:p>
      </dgm:t>
    </dgm:pt>
    <dgm:pt modelId="{4EB3C58E-BE7A-4D1D-B5DF-F37C33919347}" type="pres">
      <dgm:prSet presAssocID="{6D866A3E-2212-45F9-B947-EE551BAFDF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BE0CBEF-F0D4-4001-A85B-7C5709BAB9B1}" type="pres">
      <dgm:prSet presAssocID="{D18BAB12-76AD-4098-BED9-8F8C3E794B43}" presName="linNode" presStyleCnt="0"/>
      <dgm:spPr/>
    </dgm:pt>
    <dgm:pt modelId="{755C61C2-EE54-431C-B9D5-5E28FF9D7F60}" type="pres">
      <dgm:prSet presAssocID="{D18BAB12-76AD-4098-BED9-8F8C3E794B43}" presName="parentText" presStyleLbl="node1" presStyleIdx="0" presStyleCnt="4" custScaleX="254711" custScaleY="23772" custLinFactNeighborX="-1029" custLinFactNeighborY="364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64A690-E137-4104-B503-277AF7769006}" type="pres">
      <dgm:prSet presAssocID="{B0C15FBA-7028-4CF3-B093-4CC6CB177B62}" presName="sp" presStyleCnt="0"/>
      <dgm:spPr/>
    </dgm:pt>
    <dgm:pt modelId="{193AD75B-85C0-475E-B4F9-A13CEA4DE10B}" type="pres">
      <dgm:prSet presAssocID="{4A8E6E27-62F7-4404-A1B4-74641F0EC4D1}" presName="linNode" presStyleCnt="0"/>
      <dgm:spPr/>
    </dgm:pt>
    <dgm:pt modelId="{C5A33D9C-F011-42DC-AA64-4431C32C6203}" type="pres">
      <dgm:prSet presAssocID="{4A8E6E27-62F7-4404-A1B4-74641F0EC4D1}" presName="parentText" presStyleLbl="node1" presStyleIdx="1" presStyleCnt="4" custScaleX="255469" custScaleY="23772" custLinFactNeighborX="-1029" custLinFactNeighborY="230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3E992C-164D-47AE-AFBC-2971C9708E63}" type="pres">
      <dgm:prSet presAssocID="{800DDD0C-40EA-42E2-B216-7D367D327097}" presName="sp" presStyleCnt="0"/>
      <dgm:spPr/>
    </dgm:pt>
    <dgm:pt modelId="{9F6046E6-3B5A-45DF-B805-CB14F36CE560}" type="pres">
      <dgm:prSet presAssocID="{DE6F3A49-538C-44CB-A5F4-756813422F39}" presName="linNode" presStyleCnt="0"/>
      <dgm:spPr/>
    </dgm:pt>
    <dgm:pt modelId="{B2C7D822-4B95-46C0-9523-40ED29BD3B25}" type="pres">
      <dgm:prSet presAssocID="{DE6F3A49-538C-44CB-A5F4-756813422F39}" presName="parentText" presStyleLbl="node1" presStyleIdx="2" presStyleCnt="4" custScaleX="255469" custScaleY="23772" custLinFactNeighborX="-1029" custLinFactNeighborY="95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EC6FA3-EFC4-4F51-97AA-0429FA53BD27}" type="pres">
      <dgm:prSet presAssocID="{CD6912A8-6BE3-4C6D-A8AB-D9C0D535E14C}" presName="sp" presStyleCnt="0"/>
      <dgm:spPr/>
    </dgm:pt>
    <dgm:pt modelId="{7FF56372-1E9C-4497-A77D-5DD1378819F9}" type="pres">
      <dgm:prSet presAssocID="{649FA4D4-E83D-467F-BADF-B2841719129C}" presName="linNode" presStyleCnt="0"/>
      <dgm:spPr/>
    </dgm:pt>
    <dgm:pt modelId="{47BB3546-7DD6-482F-A3AD-2854E6DDE090}" type="pres">
      <dgm:prSet presAssocID="{649FA4D4-E83D-467F-BADF-B2841719129C}" presName="parentText" presStyleLbl="node1" presStyleIdx="3" presStyleCnt="4" custScaleX="255469" custScaleY="23772" custLinFactNeighborX="-1029" custLinFactNeighborY="-39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2D9AFF7-85C0-418F-AE53-1035FC9D309D}" srcId="{6D866A3E-2212-45F9-B947-EE551BAFDF89}" destId="{DE6F3A49-538C-44CB-A5F4-756813422F39}" srcOrd="2" destOrd="0" parTransId="{223EBA54-B77B-40CF-83DB-B7870CC48B40}" sibTransId="{CD6912A8-6BE3-4C6D-A8AB-D9C0D535E14C}"/>
    <dgm:cxn modelId="{CF70F506-9630-414D-8583-FCC7CF707179}" type="presOf" srcId="{649FA4D4-E83D-467F-BADF-B2841719129C}" destId="{47BB3546-7DD6-482F-A3AD-2854E6DDE090}" srcOrd="0" destOrd="0" presId="urn:microsoft.com/office/officeart/2005/8/layout/vList5"/>
    <dgm:cxn modelId="{047B3677-47C0-40F2-9D12-393D1A2F0746}" srcId="{6D866A3E-2212-45F9-B947-EE551BAFDF89}" destId="{649FA4D4-E83D-467F-BADF-B2841719129C}" srcOrd="3" destOrd="0" parTransId="{C551F95A-7E89-4CE0-9DC5-30B25371586D}" sibTransId="{BF6440CC-6C61-4F9F-8D84-24C442C29D9C}"/>
    <dgm:cxn modelId="{0A234629-767D-4D0F-B451-3CEBEC33E9D7}" srcId="{6D866A3E-2212-45F9-B947-EE551BAFDF89}" destId="{4A8E6E27-62F7-4404-A1B4-74641F0EC4D1}" srcOrd="1" destOrd="0" parTransId="{A148CD65-3D10-443A-9206-8EE42669C6DD}" sibTransId="{800DDD0C-40EA-42E2-B216-7D367D327097}"/>
    <dgm:cxn modelId="{C275A661-28DC-4FDE-B402-0A74261815D1}" type="presOf" srcId="{DE6F3A49-538C-44CB-A5F4-756813422F39}" destId="{B2C7D822-4B95-46C0-9523-40ED29BD3B25}" srcOrd="0" destOrd="0" presId="urn:microsoft.com/office/officeart/2005/8/layout/vList5"/>
    <dgm:cxn modelId="{762D3945-B045-4680-848D-ADA7FF8380E5}" srcId="{6D866A3E-2212-45F9-B947-EE551BAFDF89}" destId="{D18BAB12-76AD-4098-BED9-8F8C3E794B43}" srcOrd="0" destOrd="0" parTransId="{5C4E0654-BF78-4B4A-BCD5-A79F24266C28}" sibTransId="{B0C15FBA-7028-4CF3-B093-4CC6CB177B62}"/>
    <dgm:cxn modelId="{15DF5F34-6CAB-4DDB-B5DF-05E7327EEDE1}" type="presOf" srcId="{6D866A3E-2212-45F9-B947-EE551BAFDF89}" destId="{4EB3C58E-BE7A-4D1D-B5DF-F37C33919347}" srcOrd="0" destOrd="0" presId="urn:microsoft.com/office/officeart/2005/8/layout/vList5"/>
    <dgm:cxn modelId="{DFAD634C-B07A-46A6-99BF-435F51EDF664}" type="presOf" srcId="{4A8E6E27-62F7-4404-A1B4-74641F0EC4D1}" destId="{C5A33D9C-F011-42DC-AA64-4431C32C6203}" srcOrd="0" destOrd="0" presId="urn:microsoft.com/office/officeart/2005/8/layout/vList5"/>
    <dgm:cxn modelId="{D17A127B-5A66-46CF-89F2-316A3C81169E}" type="presOf" srcId="{D18BAB12-76AD-4098-BED9-8F8C3E794B43}" destId="{755C61C2-EE54-431C-B9D5-5E28FF9D7F60}" srcOrd="0" destOrd="0" presId="urn:microsoft.com/office/officeart/2005/8/layout/vList5"/>
    <dgm:cxn modelId="{ED6E0C4B-2C70-4EB1-B9C1-44630ED51473}" type="presParOf" srcId="{4EB3C58E-BE7A-4D1D-B5DF-F37C33919347}" destId="{EBE0CBEF-F0D4-4001-A85B-7C5709BAB9B1}" srcOrd="0" destOrd="0" presId="urn:microsoft.com/office/officeart/2005/8/layout/vList5"/>
    <dgm:cxn modelId="{E5780854-2A86-4457-BD06-B9B143959430}" type="presParOf" srcId="{EBE0CBEF-F0D4-4001-A85B-7C5709BAB9B1}" destId="{755C61C2-EE54-431C-B9D5-5E28FF9D7F60}" srcOrd="0" destOrd="0" presId="urn:microsoft.com/office/officeart/2005/8/layout/vList5"/>
    <dgm:cxn modelId="{66ADA900-BD86-43F0-A9C4-0657DF1FA7B9}" type="presParOf" srcId="{4EB3C58E-BE7A-4D1D-B5DF-F37C33919347}" destId="{B364A690-E137-4104-B503-277AF7769006}" srcOrd="1" destOrd="0" presId="urn:microsoft.com/office/officeart/2005/8/layout/vList5"/>
    <dgm:cxn modelId="{2D36134C-5034-4F30-93F8-B2E535C185DA}" type="presParOf" srcId="{4EB3C58E-BE7A-4D1D-B5DF-F37C33919347}" destId="{193AD75B-85C0-475E-B4F9-A13CEA4DE10B}" srcOrd="2" destOrd="0" presId="urn:microsoft.com/office/officeart/2005/8/layout/vList5"/>
    <dgm:cxn modelId="{570DE008-E713-43ED-9FC5-FE2286EA8A59}" type="presParOf" srcId="{193AD75B-85C0-475E-B4F9-A13CEA4DE10B}" destId="{C5A33D9C-F011-42DC-AA64-4431C32C6203}" srcOrd="0" destOrd="0" presId="urn:microsoft.com/office/officeart/2005/8/layout/vList5"/>
    <dgm:cxn modelId="{372ACEEA-5C59-431E-9AE0-4EA3C047C444}" type="presParOf" srcId="{4EB3C58E-BE7A-4D1D-B5DF-F37C33919347}" destId="{C93E992C-164D-47AE-AFBC-2971C9708E63}" srcOrd="3" destOrd="0" presId="urn:microsoft.com/office/officeart/2005/8/layout/vList5"/>
    <dgm:cxn modelId="{A8B1F793-7CD6-46DF-9338-07F5F95B7AF5}" type="presParOf" srcId="{4EB3C58E-BE7A-4D1D-B5DF-F37C33919347}" destId="{9F6046E6-3B5A-45DF-B805-CB14F36CE560}" srcOrd="4" destOrd="0" presId="urn:microsoft.com/office/officeart/2005/8/layout/vList5"/>
    <dgm:cxn modelId="{4E8FD56F-4329-4EB1-BCFE-612DDC6CB440}" type="presParOf" srcId="{9F6046E6-3B5A-45DF-B805-CB14F36CE560}" destId="{B2C7D822-4B95-46C0-9523-40ED29BD3B25}" srcOrd="0" destOrd="0" presId="urn:microsoft.com/office/officeart/2005/8/layout/vList5"/>
    <dgm:cxn modelId="{D3BAFE6E-A838-4317-A790-2704C5830359}" type="presParOf" srcId="{4EB3C58E-BE7A-4D1D-B5DF-F37C33919347}" destId="{E0EC6FA3-EFC4-4F51-97AA-0429FA53BD27}" srcOrd="5" destOrd="0" presId="urn:microsoft.com/office/officeart/2005/8/layout/vList5"/>
    <dgm:cxn modelId="{F8375F95-347F-4A29-80B0-BAD63B242A4A}" type="presParOf" srcId="{4EB3C58E-BE7A-4D1D-B5DF-F37C33919347}" destId="{7FF56372-1E9C-4497-A77D-5DD1378819F9}" srcOrd="6" destOrd="0" presId="urn:microsoft.com/office/officeart/2005/8/layout/vList5"/>
    <dgm:cxn modelId="{19AD9294-7E5A-42BB-95FD-7DD4E849F54F}" type="presParOf" srcId="{7FF56372-1E9C-4497-A77D-5DD1378819F9}" destId="{47BB3546-7DD6-482F-A3AD-2854E6DDE09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D866A3E-2212-45F9-B947-EE551BAFDF89}" type="doc">
      <dgm:prSet loTypeId="urn:microsoft.com/office/officeart/2005/8/layout/vList5" loCatId="list" qsTypeId="urn:microsoft.com/office/officeart/2005/8/quickstyle/3d2" qsCatId="3D" csTypeId="urn:microsoft.com/office/officeart/2005/8/colors/accent1_2#10" csCatId="accent1" phldr="1"/>
      <dgm:spPr/>
      <dgm:t>
        <a:bodyPr/>
        <a:lstStyle/>
        <a:p>
          <a:endParaRPr lang="pl-PL"/>
        </a:p>
      </dgm:t>
    </dgm:pt>
    <dgm:pt modelId="{4EB3C58E-BE7A-4D1D-B5DF-F37C33919347}" type="pres">
      <dgm:prSet presAssocID="{6D866A3E-2212-45F9-B947-EE551BAFDF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8298AEDA-2289-4DB5-B59C-C8C98454248F}" type="presOf" srcId="{6D866A3E-2212-45F9-B947-EE551BAFDF89}" destId="{4EB3C58E-BE7A-4D1D-B5DF-F37C3391934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866A3E-2212-45F9-B947-EE551BAFDF89}" type="doc">
      <dgm:prSet loTypeId="urn:microsoft.com/office/officeart/2005/8/layout/vList5" loCatId="list" qsTypeId="urn:microsoft.com/office/officeart/2005/8/quickstyle/3d2" qsCatId="3D" csTypeId="urn:microsoft.com/office/officeart/2005/8/colors/accent1_2#2" csCatId="accent1" phldr="1"/>
      <dgm:spPr/>
      <dgm:t>
        <a:bodyPr/>
        <a:lstStyle/>
        <a:p>
          <a:endParaRPr lang="pl-PL"/>
        </a:p>
      </dgm:t>
    </dgm:pt>
    <dgm:pt modelId="{D18BAB12-76AD-4098-BED9-8F8C3E794B43}">
      <dgm:prSet phldrT="[Teks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>
              <a:solidFill>
                <a:srgbClr val="7030A0"/>
              </a:solidFill>
            </a:rPr>
            <a:t>Z perspektywy klienta: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000" b="1" dirty="0" smtClean="0">
            <a:solidFill>
              <a:srgbClr val="7030A0"/>
            </a:solidFill>
          </a:endParaRPr>
        </a:p>
        <a:p>
          <a:pPr marL="268288" indent="-268288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pl-PL" sz="2000" dirty="0" smtClean="0">
              <a:solidFill>
                <a:srgbClr val="7030A0"/>
              </a:solidFill>
            </a:rPr>
            <a:t>1. Wzmocnienie i poprawa funkcjonowania osoby i rodziny </a:t>
          </a:r>
        </a:p>
        <a:p>
          <a:pPr marL="268288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pl-PL" sz="2000" dirty="0" smtClean="0">
              <a:solidFill>
                <a:srgbClr val="7030A0"/>
              </a:solidFill>
            </a:rPr>
            <a:t>w wymiarze społecznym, obywatelskim i ekonomicznym.</a:t>
          </a:r>
        </a:p>
        <a:p>
          <a:pPr mar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endParaRPr lang="pl-PL" sz="2000" dirty="0" smtClean="0">
            <a:solidFill>
              <a:srgbClr val="7030A0"/>
            </a:solidFill>
          </a:endParaRPr>
        </a:p>
        <a:p>
          <a:pPr marL="268288" indent="-268288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pl-PL" sz="2000" dirty="0" smtClean="0">
              <a:solidFill>
                <a:srgbClr val="7030A0"/>
              </a:solidFill>
            </a:rPr>
            <a:t>2. Ograniczenie zjawiska marginalizacji i wykluczenia społecznego poprzez integrację i aktywizację osób zagrożonych wykluczeniem społecznym oraz całej społeczności lokalnej.</a:t>
          </a:r>
          <a:endParaRPr lang="pl-PL" sz="2000" b="0" dirty="0" smtClean="0">
            <a:solidFill>
              <a:srgbClr val="7030A0"/>
            </a:solidFill>
          </a:endParaRPr>
        </a:p>
      </dgm:t>
    </dgm:pt>
    <dgm:pt modelId="{B0C15FBA-7028-4CF3-B093-4CC6CB177B62}" type="sibTrans" cxnId="{762D3945-B045-4680-848D-ADA7FF8380E5}">
      <dgm:prSet/>
      <dgm:spPr/>
      <dgm:t>
        <a:bodyPr/>
        <a:lstStyle/>
        <a:p>
          <a:endParaRPr lang="pl-PL"/>
        </a:p>
      </dgm:t>
    </dgm:pt>
    <dgm:pt modelId="{5C4E0654-BF78-4B4A-BCD5-A79F24266C28}" type="parTrans" cxnId="{762D3945-B045-4680-848D-ADA7FF8380E5}">
      <dgm:prSet/>
      <dgm:spPr/>
      <dgm:t>
        <a:bodyPr/>
        <a:lstStyle/>
        <a:p>
          <a:endParaRPr lang="pl-PL"/>
        </a:p>
      </dgm:t>
    </dgm:pt>
    <dgm:pt modelId="{4EB3C58E-BE7A-4D1D-B5DF-F37C33919347}" type="pres">
      <dgm:prSet presAssocID="{6D866A3E-2212-45F9-B947-EE551BAFDF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BE0CBEF-F0D4-4001-A85B-7C5709BAB9B1}" type="pres">
      <dgm:prSet presAssocID="{D18BAB12-76AD-4098-BED9-8F8C3E794B43}" presName="linNode" presStyleCnt="0"/>
      <dgm:spPr/>
    </dgm:pt>
    <dgm:pt modelId="{755C61C2-EE54-431C-B9D5-5E28FF9D7F60}" type="pres">
      <dgm:prSet presAssocID="{D18BAB12-76AD-4098-BED9-8F8C3E794B43}" presName="parentText" presStyleLbl="node1" presStyleIdx="0" presStyleCnt="1" custScaleX="254711" custScaleY="84117" custLinFactNeighborX="-1029" custLinFactNeighborY="364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62D3945-B045-4680-848D-ADA7FF8380E5}" srcId="{6D866A3E-2212-45F9-B947-EE551BAFDF89}" destId="{D18BAB12-76AD-4098-BED9-8F8C3E794B43}" srcOrd="0" destOrd="0" parTransId="{5C4E0654-BF78-4B4A-BCD5-A79F24266C28}" sibTransId="{B0C15FBA-7028-4CF3-B093-4CC6CB177B62}"/>
    <dgm:cxn modelId="{31C420AE-BC15-480E-8A4A-1281FAEB34B1}" type="presOf" srcId="{6D866A3E-2212-45F9-B947-EE551BAFDF89}" destId="{4EB3C58E-BE7A-4D1D-B5DF-F37C33919347}" srcOrd="0" destOrd="0" presId="urn:microsoft.com/office/officeart/2005/8/layout/vList5"/>
    <dgm:cxn modelId="{ED4A21FB-9C16-45A8-93BA-DEFAE5BC579F}" type="presOf" srcId="{D18BAB12-76AD-4098-BED9-8F8C3E794B43}" destId="{755C61C2-EE54-431C-B9D5-5E28FF9D7F60}" srcOrd="0" destOrd="0" presId="urn:microsoft.com/office/officeart/2005/8/layout/vList5"/>
    <dgm:cxn modelId="{9A9F4CB7-2458-4552-A183-68BEE12E2EC9}" type="presParOf" srcId="{4EB3C58E-BE7A-4D1D-B5DF-F37C33919347}" destId="{EBE0CBEF-F0D4-4001-A85B-7C5709BAB9B1}" srcOrd="0" destOrd="0" presId="urn:microsoft.com/office/officeart/2005/8/layout/vList5"/>
    <dgm:cxn modelId="{1426DB2A-9959-4403-8BDF-24699A363067}" type="presParOf" srcId="{EBE0CBEF-F0D4-4001-A85B-7C5709BAB9B1}" destId="{755C61C2-EE54-431C-B9D5-5E28FF9D7F6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866A3E-2212-45F9-B947-EE551BAFDF89}" type="doc">
      <dgm:prSet loTypeId="urn:microsoft.com/office/officeart/2005/8/layout/vList5" loCatId="list" qsTypeId="urn:microsoft.com/office/officeart/2005/8/quickstyle/3d2" qsCatId="3D" csTypeId="urn:microsoft.com/office/officeart/2005/8/colors/accent1_2#3" csCatId="accent1" phldr="1"/>
      <dgm:spPr/>
      <dgm:t>
        <a:bodyPr/>
        <a:lstStyle/>
        <a:p>
          <a:endParaRPr lang="pl-PL"/>
        </a:p>
      </dgm:t>
    </dgm:pt>
    <dgm:pt modelId="{D18BAB12-76AD-4098-BED9-8F8C3E794B43}">
      <dgm:prSet phldrT="[Teks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800" b="1" dirty="0" smtClean="0">
              <a:solidFill>
                <a:srgbClr val="7030A0"/>
              </a:solidFill>
            </a:rPr>
            <a:t>W odniesieniu do instytucji:</a:t>
          </a:r>
        </a:p>
        <a:p>
          <a:pPr marL="268288" indent="-268288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pl-PL" sz="1800" dirty="0" smtClean="0">
              <a:solidFill>
                <a:srgbClr val="7030A0"/>
              </a:solidFill>
            </a:rPr>
            <a:t>1. Skuteczne podejmowanie działań profilaktycznych oraz rozwiązywanie problemów społecznych i trudnych sytuacji życiowych osób i rodzin na poziomie wczesnej interwencji i łagodzenia skutków z wykorzystaniem nowoczesnych technik, metod i narzędzi, adekwatnych do potrzeb osób i rodzin oraz wzmacnianie ich aktywności z wykorzystaniem ich zasobów i zasobów środowiska lokalnego.</a:t>
          </a:r>
        </a:p>
        <a:p>
          <a:pPr marL="268288" indent="-268288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pl-PL" sz="1800" dirty="0" smtClean="0">
              <a:solidFill>
                <a:srgbClr val="7030A0"/>
              </a:solidFill>
            </a:rPr>
            <a:t>2. Dostosowywanie oferty usług do zmieniających się potrzeb indywidualnych i lokalnych z zastosowaniem innowacyjnych metod, technik i narzędzi w szczególności poprzez korzystanie </a:t>
          </a:r>
          <a:br>
            <a:rPr lang="pl-PL" sz="1800" dirty="0" smtClean="0">
              <a:solidFill>
                <a:srgbClr val="7030A0"/>
              </a:solidFill>
            </a:rPr>
          </a:br>
          <a:r>
            <a:rPr lang="pl-PL" sz="1800" dirty="0" smtClean="0">
              <a:solidFill>
                <a:srgbClr val="7030A0"/>
              </a:solidFill>
            </a:rPr>
            <a:t>z dobrych praktyk.</a:t>
          </a:r>
        </a:p>
        <a:p>
          <a:pPr marL="268288" indent="-268288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pl-PL" sz="1800" dirty="0" smtClean="0">
              <a:solidFill>
                <a:srgbClr val="7030A0"/>
              </a:solidFill>
            </a:rPr>
            <a:t>3. Upowszechnianie misji i budowanie dobrego wizerunku szeroko rozumianej pomocy społecznej.</a:t>
          </a:r>
          <a:endParaRPr lang="pl-PL" sz="1800" b="0" dirty="0" smtClean="0">
            <a:solidFill>
              <a:srgbClr val="7030A0"/>
            </a:solidFill>
          </a:endParaRPr>
        </a:p>
      </dgm:t>
    </dgm:pt>
    <dgm:pt modelId="{B0C15FBA-7028-4CF3-B093-4CC6CB177B62}" type="sibTrans" cxnId="{762D3945-B045-4680-848D-ADA7FF8380E5}">
      <dgm:prSet/>
      <dgm:spPr/>
      <dgm:t>
        <a:bodyPr/>
        <a:lstStyle/>
        <a:p>
          <a:endParaRPr lang="pl-PL"/>
        </a:p>
      </dgm:t>
    </dgm:pt>
    <dgm:pt modelId="{5C4E0654-BF78-4B4A-BCD5-A79F24266C28}" type="parTrans" cxnId="{762D3945-B045-4680-848D-ADA7FF8380E5}">
      <dgm:prSet/>
      <dgm:spPr/>
      <dgm:t>
        <a:bodyPr/>
        <a:lstStyle/>
        <a:p>
          <a:endParaRPr lang="pl-PL"/>
        </a:p>
      </dgm:t>
    </dgm:pt>
    <dgm:pt modelId="{4EB3C58E-BE7A-4D1D-B5DF-F37C33919347}" type="pres">
      <dgm:prSet presAssocID="{6D866A3E-2212-45F9-B947-EE551BAFDF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BE0CBEF-F0D4-4001-A85B-7C5709BAB9B1}" type="pres">
      <dgm:prSet presAssocID="{D18BAB12-76AD-4098-BED9-8F8C3E794B43}" presName="linNode" presStyleCnt="0"/>
      <dgm:spPr/>
    </dgm:pt>
    <dgm:pt modelId="{755C61C2-EE54-431C-B9D5-5E28FF9D7F60}" type="pres">
      <dgm:prSet presAssocID="{D18BAB12-76AD-4098-BED9-8F8C3E794B43}" presName="parentText" presStyleLbl="node1" presStyleIdx="0" presStyleCnt="1" custScaleX="254711" custScaleY="100098" custLinFactNeighborX="-1029" custLinFactNeighborY="364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62D3945-B045-4680-848D-ADA7FF8380E5}" srcId="{6D866A3E-2212-45F9-B947-EE551BAFDF89}" destId="{D18BAB12-76AD-4098-BED9-8F8C3E794B43}" srcOrd="0" destOrd="0" parTransId="{5C4E0654-BF78-4B4A-BCD5-A79F24266C28}" sibTransId="{B0C15FBA-7028-4CF3-B093-4CC6CB177B62}"/>
    <dgm:cxn modelId="{074E0FCD-5004-4C17-BA91-BAB88E6FD7FA}" type="presOf" srcId="{D18BAB12-76AD-4098-BED9-8F8C3E794B43}" destId="{755C61C2-EE54-431C-B9D5-5E28FF9D7F60}" srcOrd="0" destOrd="0" presId="urn:microsoft.com/office/officeart/2005/8/layout/vList5"/>
    <dgm:cxn modelId="{8C573781-03C2-42A2-BA8E-FC08055C1CD5}" type="presOf" srcId="{6D866A3E-2212-45F9-B947-EE551BAFDF89}" destId="{4EB3C58E-BE7A-4D1D-B5DF-F37C33919347}" srcOrd="0" destOrd="0" presId="urn:microsoft.com/office/officeart/2005/8/layout/vList5"/>
    <dgm:cxn modelId="{CCB9E26A-4047-4173-864A-BCAD02C85FE4}" type="presParOf" srcId="{4EB3C58E-BE7A-4D1D-B5DF-F37C33919347}" destId="{EBE0CBEF-F0D4-4001-A85B-7C5709BAB9B1}" srcOrd="0" destOrd="0" presId="urn:microsoft.com/office/officeart/2005/8/layout/vList5"/>
    <dgm:cxn modelId="{7159E7F8-5165-4EBB-8A90-442B396FDBAF}" type="presParOf" srcId="{EBE0CBEF-F0D4-4001-A85B-7C5709BAB9B1}" destId="{755C61C2-EE54-431C-B9D5-5E28FF9D7F6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866A3E-2212-45F9-B947-EE551BAFDF89}" type="doc">
      <dgm:prSet loTypeId="urn:microsoft.com/office/officeart/2005/8/layout/vList5" loCatId="list" qsTypeId="urn:microsoft.com/office/officeart/2005/8/quickstyle/3d2" qsCatId="3D" csTypeId="urn:microsoft.com/office/officeart/2005/8/colors/accent1_2#4" csCatId="accent1" phldr="1"/>
      <dgm:spPr/>
      <dgm:t>
        <a:bodyPr/>
        <a:lstStyle/>
        <a:p>
          <a:endParaRPr lang="pl-PL"/>
        </a:p>
      </dgm:t>
    </dgm:pt>
    <dgm:pt modelId="{04892645-E6FA-4487-8463-9D79EC457EDA}">
      <dgm:prSet phldrT="[Teks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pl-PL" sz="2000" dirty="0" smtClean="0">
              <a:solidFill>
                <a:srgbClr val="7030A0"/>
              </a:solidFill>
            </a:rPr>
            <a:t>Zaangażowanie i aktywność </a:t>
          </a:r>
          <a:r>
            <a:rPr lang="pl-PL" sz="2000" dirty="0" err="1" smtClean="0">
              <a:solidFill>
                <a:srgbClr val="7030A0"/>
              </a:solidFill>
            </a:rPr>
            <a:t>ops-ów</a:t>
          </a:r>
          <a:r>
            <a:rPr lang="pl-PL" sz="2000" dirty="0" smtClean="0">
              <a:solidFill>
                <a:srgbClr val="7030A0"/>
              </a:solidFill>
            </a:rPr>
            <a:t> w tworzeniu polityki społecznej na szczeblu lokalnym</a:t>
          </a:r>
          <a:endParaRPr lang="pl-PL" sz="2000" dirty="0">
            <a:solidFill>
              <a:srgbClr val="7030A0"/>
            </a:solidFill>
          </a:endParaRPr>
        </a:p>
      </dgm:t>
    </dgm:pt>
    <dgm:pt modelId="{1F35616C-551C-4669-A973-E0A0BE25C398}" type="parTrans" cxnId="{E3F194CF-62E0-4BD0-B393-04E9BE796D75}">
      <dgm:prSet/>
      <dgm:spPr/>
      <dgm:t>
        <a:bodyPr/>
        <a:lstStyle/>
        <a:p>
          <a:endParaRPr lang="pl-PL"/>
        </a:p>
      </dgm:t>
    </dgm:pt>
    <dgm:pt modelId="{A0D047D1-9DA9-4A13-9F1F-FF429A669436}" type="sibTrans" cxnId="{E3F194CF-62E0-4BD0-B393-04E9BE796D75}">
      <dgm:prSet/>
      <dgm:spPr/>
      <dgm:t>
        <a:bodyPr/>
        <a:lstStyle/>
        <a:p>
          <a:endParaRPr lang="pl-PL"/>
        </a:p>
      </dgm:t>
    </dgm:pt>
    <dgm:pt modelId="{C54DE947-8315-431B-BB43-0154E2B9D080}">
      <dgm:prSet phldrT="[Teks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pl-PL" sz="2000" dirty="0" smtClean="0">
              <a:solidFill>
                <a:srgbClr val="7030A0"/>
              </a:solidFill>
            </a:rPr>
            <a:t>Aktywna postawa </a:t>
          </a:r>
          <a:r>
            <a:rPr lang="pl-PL" sz="2000" dirty="0" err="1" smtClean="0">
              <a:solidFill>
                <a:srgbClr val="7030A0"/>
              </a:solidFill>
            </a:rPr>
            <a:t>ops-ów</a:t>
          </a:r>
          <a:r>
            <a:rPr lang="pl-PL" sz="2000" dirty="0" smtClean="0">
              <a:solidFill>
                <a:srgbClr val="7030A0"/>
              </a:solidFill>
            </a:rPr>
            <a:t> w budowaniu relacji </a:t>
          </a:r>
          <a:r>
            <a:rPr lang="pl-PL" sz="2000" dirty="0" err="1" smtClean="0">
              <a:solidFill>
                <a:srgbClr val="7030A0"/>
              </a:solidFill>
            </a:rPr>
            <a:t>ops‒władze</a:t>
          </a:r>
          <a:r>
            <a:rPr lang="pl-PL" sz="2000" dirty="0" smtClean="0">
              <a:solidFill>
                <a:srgbClr val="7030A0"/>
              </a:solidFill>
            </a:rPr>
            <a:t> samorządowe</a:t>
          </a:r>
          <a:endParaRPr lang="pl-PL" sz="2000" dirty="0">
            <a:solidFill>
              <a:srgbClr val="7030A0"/>
            </a:solidFill>
          </a:endParaRPr>
        </a:p>
      </dgm:t>
    </dgm:pt>
    <dgm:pt modelId="{FCBE3CA9-EF92-4564-B198-01566BAF5392}" type="parTrans" cxnId="{20F0B59C-FBC2-469F-A191-9BE1F22DC420}">
      <dgm:prSet/>
      <dgm:spPr/>
      <dgm:t>
        <a:bodyPr/>
        <a:lstStyle/>
        <a:p>
          <a:endParaRPr lang="pl-PL"/>
        </a:p>
      </dgm:t>
    </dgm:pt>
    <dgm:pt modelId="{E253DEC3-9388-4F9B-BCB3-4F99AD663BC3}" type="sibTrans" cxnId="{20F0B59C-FBC2-469F-A191-9BE1F22DC420}">
      <dgm:prSet/>
      <dgm:spPr/>
      <dgm:t>
        <a:bodyPr/>
        <a:lstStyle/>
        <a:p>
          <a:endParaRPr lang="pl-PL"/>
        </a:p>
      </dgm:t>
    </dgm:pt>
    <dgm:pt modelId="{EB5FC75A-23FA-4978-B706-CE798B68DDEB}">
      <dgm:prSet phldrT="[Teks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pl-PL" sz="2000" dirty="0" smtClean="0">
              <a:solidFill>
                <a:srgbClr val="7030A0"/>
              </a:solidFill>
            </a:rPr>
            <a:t>Wykorzystanie zasobów otoczenia zewnętrznego</a:t>
          </a:r>
          <a:endParaRPr lang="pl-PL" sz="2000" dirty="0">
            <a:solidFill>
              <a:srgbClr val="7030A0"/>
            </a:solidFill>
          </a:endParaRPr>
        </a:p>
      </dgm:t>
    </dgm:pt>
    <dgm:pt modelId="{DB2F7ACD-47DB-48F1-AAF7-1A91F0DF5FE4}" type="parTrans" cxnId="{7B0CC2AD-CE42-46AA-BEEF-DA2E477BC976}">
      <dgm:prSet/>
      <dgm:spPr/>
      <dgm:t>
        <a:bodyPr/>
        <a:lstStyle/>
        <a:p>
          <a:endParaRPr lang="pl-PL"/>
        </a:p>
      </dgm:t>
    </dgm:pt>
    <dgm:pt modelId="{EDB100C2-C728-4FF7-975E-E757771D23C5}" type="sibTrans" cxnId="{7B0CC2AD-CE42-46AA-BEEF-DA2E477BC976}">
      <dgm:prSet/>
      <dgm:spPr/>
      <dgm:t>
        <a:bodyPr/>
        <a:lstStyle/>
        <a:p>
          <a:endParaRPr lang="pl-PL"/>
        </a:p>
      </dgm:t>
    </dgm:pt>
    <dgm:pt modelId="{C6A6CD6D-B7BD-47BC-9F08-9D647B5B5B7F}">
      <dgm:prSet phldrT="[Teks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pl-PL" sz="2000" dirty="0" smtClean="0">
              <a:solidFill>
                <a:srgbClr val="7030A0"/>
              </a:solidFill>
            </a:rPr>
            <a:t>Wzmocnienie systemowej współpracy </a:t>
          </a:r>
          <a:r>
            <a:rPr lang="pl-PL" sz="2000" dirty="0" err="1" smtClean="0">
              <a:solidFill>
                <a:srgbClr val="7030A0"/>
              </a:solidFill>
            </a:rPr>
            <a:t>ops-ów</a:t>
          </a:r>
          <a:r>
            <a:rPr lang="pl-PL" sz="2000" dirty="0" smtClean="0">
              <a:solidFill>
                <a:srgbClr val="7030A0"/>
              </a:solidFill>
            </a:rPr>
            <a:t> z </a:t>
          </a:r>
          <a:r>
            <a:rPr lang="pl-PL" sz="2000" dirty="0" err="1" smtClean="0">
              <a:solidFill>
                <a:srgbClr val="7030A0"/>
              </a:solidFill>
            </a:rPr>
            <a:t>pcpr-ami</a:t>
          </a:r>
          <a:r>
            <a:rPr lang="pl-PL" sz="2000" dirty="0" smtClean="0">
              <a:solidFill>
                <a:srgbClr val="7030A0"/>
              </a:solidFill>
            </a:rPr>
            <a:t> i </a:t>
          </a:r>
          <a:r>
            <a:rPr lang="pl-PL" sz="2000" dirty="0" err="1" smtClean="0">
              <a:solidFill>
                <a:srgbClr val="7030A0"/>
              </a:solidFill>
            </a:rPr>
            <a:t>pup-ami</a:t>
          </a:r>
          <a:endParaRPr lang="pl-PL" sz="2000" dirty="0">
            <a:solidFill>
              <a:srgbClr val="7030A0"/>
            </a:solidFill>
          </a:endParaRPr>
        </a:p>
      </dgm:t>
    </dgm:pt>
    <dgm:pt modelId="{6F2DB3D3-D508-4A6A-B57E-69181394C564}" type="parTrans" cxnId="{1A5C81F8-2590-4A37-84E1-C7AE9E9D2E03}">
      <dgm:prSet/>
      <dgm:spPr/>
      <dgm:t>
        <a:bodyPr/>
        <a:lstStyle/>
        <a:p>
          <a:endParaRPr lang="pl-PL"/>
        </a:p>
      </dgm:t>
    </dgm:pt>
    <dgm:pt modelId="{2881A11E-3990-4E6C-BC4C-E7E68CC16F92}" type="sibTrans" cxnId="{1A5C81F8-2590-4A37-84E1-C7AE9E9D2E03}">
      <dgm:prSet/>
      <dgm:spPr/>
      <dgm:t>
        <a:bodyPr/>
        <a:lstStyle/>
        <a:p>
          <a:endParaRPr lang="pl-PL"/>
        </a:p>
      </dgm:t>
    </dgm:pt>
    <dgm:pt modelId="{948AD177-0AFF-4075-A896-2A3C8DBE9EA8}">
      <dgm:prSet phldrT="[Teks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pl-PL" sz="2000" dirty="0" smtClean="0">
              <a:solidFill>
                <a:srgbClr val="7030A0"/>
              </a:solidFill>
            </a:rPr>
            <a:t>Wzmocnienie pracy socjalnej</a:t>
          </a:r>
          <a:r>
            <a:rPr lang="pl-PL" sz="2000" b="1" dirty="0" smtClean="0">
              <a:solidFill>
                <a:srgbClr val="7030A0"/>
              </a:solidFill>
            </a:rPr>
            <a:t> </a:t>
          </a:r>
          <a:r>
            <a:rPr lang="pl-PL" sz="2000" dirty="0" smtClean="0">
              <a:solidFill>
                <a:srgbClr val="7030A0"/>
              </a:solidFill>
            </a:rPr>
            <a:t>jako usługi profilaktycznej i aktywizującej, skierowanej do klienta czy środowiska lokalnego</a:t>
          </a:r>
          <a:endParaRPr lang="pl-PL" sz="2000" dirty="0">
            <a:solidFill>
              <a:srgbClr val="7030A0"/>
            </a:solidFill>
          </a:endParaRPr>
        </a:p>
      </dgm:t>
    </dgm:pt>
    <dgm:pt modelId="{45578651-99A3-4B6B-8537-A59A22C843C6}" type="parTrans" cxnId="{EA8AB020-AE2D-4787-B332-FD91BC6E2F3B}">
      <dgm:prSet/>
      <dgm:spPr/>
      <dgm:t>
        <a:bodyPr/>
        <a:lstStyle/>
        <a:p>
          <a:endParaRPr lang="pl-PL"/>
        </a:p>
      </dgm:t>
    </dgm:pt>
    <dgm:pt modelId="{B2396C6A-D242-4B32-AA82-6E6D0CB4C2B7}" type="sibTrans" cxnId="{EA8AB020-AE2D-4787-B332-FD91BC6E2F3B}">
      <dgm:prSet/>
      <dgm:spPr/>
      <dgm:t>
        <a:bodyPr/>
        <a:lstStyle/>
        <a:p>
          <a:endParaRPr lang="pl-PL"/>
        </a:p>
      </dgm:t>
    </dgm:pt>
    <dgm:pt modelId="{187501AC-A864-443B-8C03-E33C677109C9}">
      <dgm:prSet phldrT="[Teks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pl-PL" sz="2000" dirty="0" smtClean="0">
              <a:solidFill>
                <a:srgbClr val="7030A0"/>
              </a:solidFill>
            </a:rPr>
            <a:t>Budowanie i </a:t>
          </a:r>
          <a:r>
            <a:rPr lang="pl-PL" sz="2000" dirty="0" err="1" smtClean="0">
              <a:solidFill>
                <a:srgbClr val="7030A0"/>
              </a:solidFill>
            </a:rPr>
            <a:t>promocja</a:t>
          </a:r>
          <a:r>
            <a:rPr lang="pl-PL" sz="2000" dirty="0" smtClean="0">
              <a:solidFill>
                <a:srgbClr val="7030A0"/>
              </a:solidFill>
            </a:rPr>
            <a:t> pozytywnego wizerunku </a:t>
          </a:r>
          <a:r>
            <a:rPr lang="pl-PL" sz="2000" dirty="0" err="1" smtClean="0">
              <a:solidFill>
                <a:srgbClr val="7030A0"/>
              </a:solidFill>
            </a:rPr>
            <a:t>ops-ów</a:t>
          </a:r>
          <a:r>
            <a:rPr lang="pl-PL" sz="2000" dirty="0" smtClean="0">
              <a:solidFill>
                <a:srgbClr val="7030A0"/>
              </a:solidFill>
            </a:rPr>
            <a:t> poprzez upowszechnianie misji, celów, wartości, zasad oraz roli i miejsca </a:t>
          </a:r>
          <a:r>
            <a:rPr lang="pl-PL" sz="2000" dirty="0" err="1" smtClean="0">
              <a:solidFill>
                <a:srgbClr val="7030A0"/>
              </a:solidFill>
            </a:rPr>
            <a:t>ops-u</a:t>
          </a:r>
          <a:endParaRPr lang="pl-PL" sz="2000" dirty="0">
            <a:solidFill>
              <a:srgbClr val="7030A0"/>
            </a:solidFill>
          </a:endParaRPr>
        </a:p>
      </dgm:t>
    </dgm:pt>
    <dgm:pt modelId="{F3AC6C1F-92A7-4EFC-8A6A-2B3735F72F2D}" type="parTrans" cxnId="{0F095C41-E7D4-491B-8D26-FD161D5D9092}">
      <dgm:prSet/>
      <dgm:spPr/>
      <dgm:t>
        <a:bodyPr/>
        <a:lstStyle/>
        <a:p>
          <a:endParaRPr lang="pl-PL"/>
        </a:p>
      </dgm:t>
    </dgm:pt>
    <dgm:pt modelId="{D0DAB232-1B9D-4E62-A93B-BAFACFA286E0}" type="sibTrans" cxnId="{0F095C41-E7D4-491B-8D26-FD161D5D9092}">
      <dgm:prSet/>
      <dgm:spPr/>
      <dgm:t>
        <a:bodyPr/>
        <a:lstStyle/>
        <a:p>
          <a:endParaRPr lang="pl-PL"/>
        </a:p>
      </dgm:t>
    </dgm:pt>
    <dgm:pt modelId="{4EB3C58E-BE7A-4D1D-B5DF-F37C33919347}" type="pres">
      <dgm:prSet presAssocID="{6D866A3E-2212-45F9-B947-EE551BAFDF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10E601F-8099-41A9-B4C2-D82072109C06}" type="pres">
      <dgm:prSet presAssocID="{04892645-E6FA-4487-8463-9D79EC457EDA}" presName="linNode" presStyleCnt="0"/>
      <dgm:spPr/>
    </dgm:pt>
    <dgm:pt modelId="{61EDEE8D-0AC2-445A-A8A7-0A6BA0F31BB5}" type="pres">
      <dgm:prSet presAssocID="{04892645-E6FA-4487-8463-9D79EC457EDA}" presName="parentText" presStyleLbl="node1" presStyleIdx="0" presStyleCnt="6" custAng="10800000" custFlipVert="1" custScaleX="271188" custScaleY="16109" custLinFactNeighborX="-858" custLinFactNeighborY="314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13B4A4-E0E1-4CDE-A483-559648674C06}" type="pres">
      <dgm:prSet presAssocID="{A0D047D1-9DA9-4A13-9F1F-FF429A669436}" presName="sp" presStyleCnt="0"/>
      <dgm:spPr/>
    </dgm:pt>
    <dgm:pt modelId="{3DADD470-012B-4577-938E-5B2FB88F2A4E}" type="pres">
      <dgm:prSet presAssocID="{C54DE947-8315-431B-BB43-0154E2B9D080}" presName="linNode" presStyleCnt="0"/>
      <dgm:spPr/>
    </dgm:pt>
    <dgm:pt modelId="{9018A799-256C-4564-B24A-D3925ED9F31B}" type="pres">
      <dgm:prSet presAssocID="{C54DE947-8315-431B-BB43-0154E2B9D080}" presName="parentText" presStyleLbl="node1" presStyleIdx="1" presStyleCnt="6" custAng="10800000" custFlipVert="1" custScaleX="271188" custScaleY="17441" custLinFactNeighborX="-858" custLinFactNeighborY="253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5D36D66-26F3-41E6-A2C3-9835567A1990}" type="pres">
      <dgm:prSet presAssocID="{E253DEC3-9388-4F9B-BCB3-4F99AD663BC3}" presName="sp" presStyleCnt="0"/>
      <dgm:spPr/>
    </dgm:pt>
    <dgm:pt modelId="{15A2AF99-7740-444A-B9BE-40458B98F47B}" type="pres">
      <dgm:prSet presAssocID="{EB5FC75A-23FA-4978-B706-CE798B68DDEB}" presName="linNode" presStyleCnt="0"/>
      <dgm:spPr/>
    </dgm:pt>
    <dgm:pt modelId="{6D994DF2-9B32-4CBC-BF9C-A8C90868F8AC}" type="pres">
      <dgm:prSet presAssocID="{EB5FC75A-23FA-4978-B706-CE798B68DDEB}" presName="parentText" presStyleLbl="node1" presStyleIdx="2" presStyleCnt="6" custAng="10800000" custFlipVert="1" custScaleX="271188" custScaleY="11626" custLinFactNeighborX="-858" custLinFactNeighborY="178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DBF1F4-CC12-4218-85C4-3553328492E9}" type="pres">
      <dgm:prSet presAssocID="{EDB100C2-C728-4FF7-975E-E757771D23C5}" presName="sp" presStyleCnt="0"/>
      <dgm:spPr/>
    </dgm:pt>
    <dgm:pt modelId="{9615EE55-49A3-4E7A-86E2-7C34B736E644}" type="pres">
      <dgm:prSet presAssocID="{C6A6CD6D-B7BD-47BC-9F08-9D647B5B5B7F}" presName="linNode" presStyleCnt="0"/>
      <dgm:spPr/>
    </dgm:pt>
    <dgm:pt modelId="{A54289C2-9F40-4899-91CD-FA95CC5E8F2E}" type="pres">
      <dgm:prSet presAssocID="{C6A6CD6D-B7BD-47BC-9F08-9D647B5B5B7F}" presName="parentText" presStyleLbl="node1" presStyleIdx="3" presStyleCnt="6" custAng="10800000" custFlipVert="1" custScaleX="271188" custScaleY="11410" custLinFactNeighborX="-1578" custLinFactNeighborY="124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79E385A-15D8-4337-B2E1-7D78D730FB0A}" type="pres">
      <dgm:prSet presAssocID="{2881A11E-3990-4E6C-BC4C-E7E68CC16F92}" presName="sp" presStyleCnt="0"/>
      <dgm:spPr/>
    </dgm:pt>
    <dgm:pt modelId="{2A2300B3-E591-45D5-9609-EED5B9A1EA1B}" type="pres">
      <dgm:prSet presAssocID="{948AD177-0AFF-4075-A896-2A3C8DBE9EA8}" presName="linNode" presStyleCnt="0"/>
      <dgm:spPr/>
    </dgm:pt>
    <dgm:pt modelId="{1A21FF62-7D13-4574-BADB-980871E7B891}" type="pres">
      <dgm:prSet presAssocID="{948AD177-0AFF-4075-A896-2A3C8DBE9EA8}" presName="parentText" presStyleLbl="node1" presStyleIdx="4" presStyleCnt="6" custAng="10800000" custFlipVert="1" custScaleX="271188" custScaleY="20900" custLinFactNeighborX="-1578" custLinFactNeighborY="114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AABDF6-FC06-4047-8510-152BF8975B10}" type="pres">
      <dgm:prSet presAssocID="{B2396C6A-D242-4B32-AA82-6E6D0CB4C2B7}" presName="sp" presStyleCnt="0"/>
      <dgm:spPr/>
    </dgm:pt>
    <dgm:pt modelId="{85E642AC-2807-4EF6-9413-0D0489143437}" type="pres">
      <dgm:prSet presAssocID="{187501AC-A864-443B-8C03-E33C677109C9}" presName="linNode" presStyleCnt="0"/>
      <dgm:spPr/>
    </dgm:pt>
    <dgm:pt modelId="{D5B922B9-A370-4748-B7FD-E35727621F51}" type="pres">
      <dgm:prSet presAssocID="{187501AC-A864-443B-8C03-E33C677109C9}" presName="parentText" presStyleLbl="node1" presStyleIdx="5" presStyleCnt="6" custAng="10800000" custFlipVert="1" custScaleX="271188" custScaleY="27811" custLinFactNeighborX="-1578" custLinFactNeighborY="392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A5C81F8-2590-4A37-84E1-C7AE9E9D2E03}" srcId="{6D866A3E-2212-45F9-B947-EE551BAFDF89}" destId="{C6A6CD6D-B7BD-47BC-9F08-9D647B5B5B7F}" srcOrd="3" destOrd="0" parTransId="{6F2DB3D3-D508-4A6A-B57E-69181394C564}" sibTransId="{2881A11E-3990-4E6C-BC4C-E7E68CC16F92}"/>
    <dgm:cxn modelId="{6F749C1F-479D-47C5-A903-9EFBB6156AB4}" type="presOf" srcId="{948AD177-0AFF-4075-A896-2A3C8DBE9EA8}" destId="{1A21FF62-7D13-4574-BADB-980871E7B891}" srcOrd="0" destOrd="0" presId="urn:microsoft.com/office/officeart/2005/8/layout/vList5"/>
    <dgm:cxn modelId="{A9B2B7DF-13F8-4D10-B44F-6893EF16F839}" type="presOf" srcId="{04892645-E6FA-4487-8463-9D79EC457EDA}" destId="{61EDEE8D-0AC2-445A-A8A7-0A6BA0F31BB5}" srcOrd="0" destOrd="0" presId="urn:microsoft.com/office/officeart/2005/8/layout/vList5"/>
    <dgm:cxn modelId="{16D0E020-A784-4DED-9A2E-E2E691F94517}" type="presOf" srcId="{C6A6CD6D-B7BD-47BC-9F08-9D647B5B5B7F}" destId="{A54289C2-9F40-4899-91CD-FA95CC5E8F2E}" srcOrd="0" destOrd="0" presId="urn:microsoft.com/office/officeart/2005/8/layout/vList5"/>
    <dgm:cxn modelId="{E3F194CF-62E0-4BD0-B393-04E9BE796D75}" srcId="{6D866A3E-2212-45F9-B947-EE551BAFDF89}" destId="{04892645-E6FA-4487-8463-9D79EC457EDA}" srcOrd="0" destOrd="0" parTransId="{1F35616C-551C-4669-A973-E0A0BE25C398}" sibTransId="{A0D047D1-9DA9-4A13-9F1F-FF429A669436}"/>
    <dgm:cxn modelId="{EA8AB020-AE2D-4787-B332-FD91BC6E2F3B}" srcId="{6D866A3E-2212-45F9-B947-EE551BAFDF89}" destId="{948AD177-0AFF-4075-A896-2A3C8DBE9EA8}" srcOrd="4" destOrd="0" parTransId="{45578651-99A3-4B6B-8537-A59A22C843C6}" sibTransId="{B2396C6A-D242-4B32-AA82-6E6D0CB4C2B7}"/>
    <dgm:cxn modelId="{93246F14-8B65-4F56-852D-5EF610F3273D}" type="presOf" srcId="{EB5FC75A-23FA-4978-B706-CE798B68DDEB}" destId="{6D994DF2-9B32-4CBC-BF9C-A8C90868F8AC}" srcOrd="0" destOrd="0" presId="urn:microsoft.com/office/officeart/2005/8/layout/vList5"/>
    <dgm:cxn modelId="{C79EDB88-EFC5-4E2B-BEC8-0DF48B081C00}" type="presOf" srcId="{187501AC-A864-443B-8C03-E33C677109C9}" destId="{D5B922B9-A370-4748-B7FD-E35727621F51}" srcOrd="0" destOrd="0" presId="urn:microsoft.com/office/officeart/2005/8/layout/vList5"/>
    <dgm:cxn modelId="{20F0B59C-FBC2-469F-A191-9BE1F22DC420}" srcId="{6D866A3E-2212-45F9-B947-EE551BAFDF89}" destId="{C54DE947-8315-431B-BB43-0154E2B9D080}" srcOrd="1" destOrd="0" parTransId="{FCBE3CA9-EF92-4564-B198-01566BAF5392}" sibTransId="{E253DEC3-9388-4F9B-BCB3-4F99AD663BC3}"/>
    <dgm:cxn modelId="{7B0CC2AD-CE42-46AA-BEEF-DA2E477BC976}" srcId="{6D866A3E-2212-45F9-B947-EE551BAFDF89}" destId="{EB5FC75A-23FA-4978-B706-CE798B68DDEB}" srcOrd="2" destOrd="0" parTransId="{DB2F7ACD-47DB-48F1-AAF7-1A91F0DF5FE4}" sibTransId="{EDB100C2-C728-4FF7-975E-E757771D23C5}"/>
    <dgm:cxn modelId="{0F095C41-E7D4-491B-8D26-FD161D5D9092}" srcId="{6D866A3E-2212-45F9-B947-EE551BAFDF89}" destId="{187501AC-A864-443B-8C03-E33C677109C9}" srcOrd="5" destOrd="0" parTransId="{F3AC6C1F-92A7-4EFC-8A6A-2B3735F72F2D}" sibTransId="{D0DAB232-1B9D-4E62-A93B-BAFACFA286E0}"/>
    <dgm:cxn modelId="{C17FBBAC-05D5-4860-A738-0DAD875C6B94}" type="presOf" srcId="{6D866A3E-2212-45F9-B947-EE551BAFDF89}" destId="{4EB3C58E-BE7A-4D1D-B5DF-F37C33919347}" srcOrd="0" destOrd="0" presId="urn:microsoft.com/office/officeart/2005/8/layout/vList5"/>
    <dgm:cxn modelId="{0EB0446A-3D08-4832-BC37-1CE5ED53FDA4}" type="presOf" srcId="{C54DE947-8315-431B-BB43-0154E2B9D080}" destId="{9018A799-256C-4564-B24A-D3925ED9F31B}" srcOrd="0" destOrd="0" presId="urn:microsoft.com/office/officeart/2005/8/layout/vList5"/>
    <dgm:cxn modelId="{47D175EA-C5DB-4A8A-9561-EEF0D54E9F9F}" type="presParOf" srcId="{4EB3C58E-BE7A-4D1D-B5DF-F37C33919347}" destId="{410E601F-8099-41A9-B4C2-D82072109C06}" srcOrd="0" destOrd="0" presId="urn:microsoft.com/office/officeart/2005/8/layout/vList5"/>
    <dgm:cxn modelId="{49AB95ED-4150-4DFB-AB10-0192CC5001A2}" type="presParOf" srcId="{410E601F-8099-41A9-B4C2-D82072109C06}" destId="{61EDEE8D-0AC2-445A-A8A7-0A6BA0F31BB5}" srcOrd="0" destOrd="0" presId="urn:microsoft.com/office/officeart/2005/8/layout/vList5"/>
    <dgm:cxn modelId="{B41DAC52-E722-4CC4-8D1A-2438094E967B}" type="presParOf" srcId="{4EB3C58E-BE7A-4D1D-B5DF-F37C33919347}" destId="{2F13B4A4-E0E1-4CDE-A483-559648674C06}" srcOrd="1" destOrd="0" presId="urn:microsoft.com/office/officeart/2005/8/layout/vList5"/>
    <dgm:cxn modelId="{A05DFD5C-A621-4C13-955C-4D690935B49B}" type="presParOf" srcId="{4EB3C58E-BE7A-4D1D-B5DF-F37C33919347}" destId="{3DADD470-012B-4577-938E-5B2FB88F2A4E}" srcOrd="2" destOrd="0" presId="urn:microsoft.com/office/officeart/2005/8/layout/vList5"/>
    <dgm:cxn modelId="{AD744864-DF8F-4979-82D4-3EAC2C4CCFCF}" type="presParOf" srcId="{3DADD470-012B-4577-938E-5B2FB88F2A4E}" destId="{9018A799-256C-4564-B24A-D3925ED9F31B}" srcOrd="0" destOrd="0" presId="urn:microsoft.com/office/officeart/2005/8/layout/vList5"/>
    <dgm:cxn modelId="{E0B06E42-DFCF-4ED5-8B04-65A5421144F0}" type="presParOf" srcId="{4EB3C58E-BE7A-4D1D-B5DF-F37C33919347}" destId="{C5D36D66-26F3-41E6-A2C3-9835567A1990}" srcOrd="3" destOrd="0" presId="urn:microsoft.com/office/officeart/2005/8/layout/vList5"/>
    <dgm:cxn modelId="{7634E473-94DA-46FC-B56B-D4B7C9C39FE4}" type="presParOf" srcId="{4EB3C58E-BE7A-4D1D-B5DF-F37C33919347}" destId="{15A2AF99-7740-444A-B9BE-40458B98F47B}" srcOrd="4" destOrd="0" presId="urn:microsoft.com/office/officeart/2005/8/layout/vList5"/>
    <dgm:cxn modelId="{D6BC41D2-D3D8-4E4D-A0DA-212AE1B72936}" type="presParOf" srcId="{15A2AF99-7740-444A-B9BE-40458B98F47B}" destId="{6D994DF2-9B32-4CBC-BF9C-A8C90868F8AC}" srcOrd="0" destOrd="0" presId="urn:microsoft.com/office/officeart/2005/8/layout/vList5"/>
    <dgm:cxn modelId="{250E95BF-A648-4AA1-9EF1-6B73E8F9DE40}" type="presParOf" srcId="{4EB3C58E-BE7A-4D1D-B5DF-F37C33919347}" destId="{76DBF1F4-CC12-4218-85C4-3553328492E9}" srcOrd="5" destOrd="0" presId="urn:microsoft.com/office/officeart/2005/8/layout/vList5"/>
    <dgm:cxn modelId="{EE05E49B-8B73-4DBA-85A2-E6E1FE422D29}" type="presParOf" srcId="{4EB3C58E-BE7A-4D1D-B5DF-F37C33919347}" destId="{9615EE55-49A3-4E7A-86E2-7C34B736E644}" srcOrd="6" destOrd="0" presId="urn:microsoft.com/office/officeart/2005/8/layout/vList5"/>
    <dgm:cxn modelId="{1D5ECF8E-3BE9-4F38-AA11-3CE0BFED8C55}" type="presParOf" srcId="{9615EE55-49A3-4E7A-86E2-7C34B736E644}" destId="{A54289C2-9F40-4899-91CD-FA95CC5E8F2E}" srcOrd="0" destOrd="0" presId="urn:microsoft.com/office/officeart/2005/8/layout/vList5"/>
    <dgm:cxn modelId="{7C70261D-CB8D-4494-B8D2-D6BF515870E3}" type="presParOf" srcId="{4EB3C58E-BE7A-4D1D-B5DF-F37C33919347}" destId="{779E385A-15D8-4337-B2E1-7D78D730FB0A}" srcOrd="7" destOrd="0" presId="urn:microsoft.com/office/officeart/2005/8/layout/vList5"/>
    <dgm:cxn modelId="{EE5E9395-39AA-40E2-BF02-919C7171E894}" type="presParOf" srcId="{4EB3C58E-BE7A-4D1D-B5DF-F37C33919347}" destId="{2A2300B3-E591-45D5-9609-EED5B9A1EA1B}" srcOrd="8" destOrd="0" presId="urn:microsoft.com/office/officeart/2005/8/layout/vList5"/>
    <dgm:cxn modelId="{60E772BA-037A-4A26-868D-0380E043A05D}" type="presParOf" srcId="{2A2300B3-E591-45D5-9609-EED5B9A1EA1B}" destId="{1A21FF62-7D13-4574-BADB-980871E7B891}" srcOrd="0" destOrd="0" presId="urn:microsoft.com/office/officeart/2005/8/layout/vList5"/>
    <dgm:cxn modelId="{541AAA1B-40E1-40CA-B430-46B03BE39862}" type="presParOf" srcId="{4EB3C58E-BE7A-4D1D-B5DF-F37C33919347}" destId="{B8AABDF6-FC06-4047-8510-152BF8975B10}" srcOrd="9" destOrd="0" presId="urn:microsoft.com/office/officeart/2005/8/layout/vList5"/>
    <dgm:cxn modelId="{84ACA4A4-70DD-45E8-9430-138A393A73FE}" type="presParOf" srcId="{4EB3C58E-BE7A-4D1D-B5DF-F37C33919347}" destId="{85E642AC-2807-4EF6-9413-0D0489143437}" srcOrd="10" destOrd="0" presId="urn:microsoft.com/office/officeart/2005/8/layout/vList5"/>
    <dgm:cxn modelId="{17F1A1F5-1F33-409A-BF17-F66561C257B4}" type="presParOf" srcId="{85E642AC-2807-4EF6-9413-0D0489143437}" destId="{D5B922B9-A370-4748-B7FD-E35727621F5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866A3E-2212-45F9-B947-EE551BAFDF89}" type="doc">
      <dgm:prSet loTypeId="urn:microsoft.com/office/officeart/2005/8/layout/vList5" loCatId="list" qsTypeId="urn:microsoft.com/office/officeart/2005/8/quickstyle/3d2" qsCatId="3D" csTypeId="urn:microsoft.com/office/officeart/2005/8/colors/accent1_2#5" csCatId="accent1" phldr="1"/>
      <dgm:spPr/>
      <dgm:t>
        <a:bodyPr/>
        <a:lstStyle/>
        <a:p>
          <a:endParaRPr lang="pl-PL"/>
        </a:p>
      </dgm:t>
    </dgm:pt>
    <dgm:pt modelId="{04892645-E6FA-4487-8463-9D79EC457EDA}">
      <dgm:prSet phldrT="[Teks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pl-PL" sz="2000" dirty="0" err="1" smtClean="0">
              <a:solidFill>
                <a:schemeClr val="accent6"/>
              </a:solidFill>
            </a:rPr>
            <a:t>Ops-y</a:t>
          </a:r>
          <a:r>
            <a:rPr lang="pl-PL" sz="2000" dirty="0" smtClean="0">
              <a:solidFill>
                <a:schemeClr val="accent6"/>
              </a:solidFill>
            </a:rPr>
            <a:t> zostały wyznaczone jako podmioty koordynujące realizację strategii („ośrodek pomocy społecznej koordynuje realizację strategii” - art. 110, ust. 4 </a:t>
          </a:r>
          <a:r>
            <a:rPr lang="pl-PL" sz="2000" dirty="0" err="1" smtClean="0">
              <a:solidFill>
                <a:schemeClr val="accent6"/>
              </a:solidFill>
            </a:rPr>
            <a:t>ups</a:t>
          </a:r>
          <a:r>
            <a:rPr lang="pl-PL" sz="2000" dirty="0" smtClean="0">
              <a:solidFill>
                <a:schemeClr val="accent6"/>
              </a:solidFill>
            </a:rPr>
            <a:t>)</a:t>
          </a:r>
          <a:endParaRPr lang="pl-PL" sz="2000" dirty="0">
            <a:solidFill>
              <a:schemeClr val="accent6"/>
            </a:solidFill>
          </a:endParaRPr>
        </a:p>
      </dgm:t>
    </dgm:pt>
    <dgm:pt modelId="{1F35616C-551C-4669-A973-E0A0BE25C398}" type="parTrans" cxnId="{E3F194CF-62E0-4BD0-B393-04E9BE796D75}">
      <dgm:prSet/>
      <dgm:spPr/>
      <dgm:t>
        <a:bodyPr/>
        <a:lstStyle/>
        <a:p>
          <a:endParaRPr lang="pl-PL"/>
        </a:p>
      </dgm:t>
    </dgm:pt>
    <dgm:pt modelId="{A0D047D1-9DA9-4A13-9F1F-FF429A669436}" type="sibTrans" cxnId="{E3F194CF-62E0-4BD0-B393-04E9BE796D75}">
      <dgm:prSet/>
      <dgm:spPr/>
      <dgm:t>
        <a:bodyPr/>
        <a:lstStyle/>
        <a:p>
          <a:endParaRPr lang="pl-PL"/>
        </a:p>
      </dgm:t>
    </dgm:pt>
    <dgm:pt modelId="{948AD177-0AFF-4075-A896-2A3C8DBE9EA8}">
      <dgm:prSet phldrT="[Teks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pl-PL" sz="2000" dirty="0" smtClean="0">
              <a:solidFill>
                <a:srgbClr val="7030A0"/>
              </a:solidFill>
            </a:rPr>
            <a:t>Do zadań własnych powiatu należy: opracowanie i realizacja powiatowej strategii rozwiązywania problemów społecznych /…/ - </a:t>
          </a:r>
          <a:r>
            <a:rPr lang="pl-PL" sz="2000" u="sng" dirty="0" smtClean="0">
              <a:solidFill>
                <a:srgbClr val="7030A0"/>
              </a:solidFill>
            </a:rPr>
            <a:t>po konsultacji z właściwymi terytorialnie gminami</a:t>
          </a:r>
          <a:r>
            <a:rPr lang="pl-PL" sz="2000" dirty="0" smtClean="0">
              <a:solidFill>
                <a:srgbClr val="7030A0"/>
              </a:solidFill>
            </a:rPr>
            <a:t> (art. 19, ust. 1 </a:t>
          </a:r>
          <a:r>
            <a:rPr lang="pl-PL" sz="2000" dirty="0" err="1" smtClean="0">
              <a:solidFill>
                <a:srgbClr val="7030A0"/>
              </a:solidFill>
            </a:rPr>
            <a:t>ups</a:t>
          </a:r>
          <a:r>
            <a:rPr lang="pl-PL" sz="2000" dirty="0" smtClean="0">
              <a:solidFill>
                <a:srgbClr val="7030A0"/>
              </a:solidFill>
            </a:rPr>
            <a:t>)</a:t>
          </a:r>
          <a:endParaRPr lang="pl-PL" sz="2000" dirty="0">
            <a:solidFill>
              <a:srgbClr val="7030A0"/>
            </a:solidFill>
          </a:endParaRPr>
        </a:p>
      </dgm:t>
    </dgm:pt>
    <dgm:pt modelId="{45578651-99A3-4B6B-8537-A59A22C843C6}" type="parTrans" cxnId="{EA8AB020-AE2D-4787-B332-FD91BC6E2F3B}">
      <dgm:prSet/>
      <dgm:spPr/>
      <dgm:t>
        <a:bodyPr/>
        <a:lstStyle/>
        <a:p>
          <a:endParaRPr lang="pl-PL"/>
        </a:p>
      </dgm:t>
    </dgm:pt>
    <dgm:pt modelId="{B2396C6A-D242-4B32-AA82-6E6D0CB4C2B7}" type="sibTrans" cxnId="{EA8AB020-AE2D-4787-B332-FD91BC6E2F3B}">
      <dgm:prSet/>
      <dgm:spPr/>
      <dgm:t>
        <a:bodyPr/>
        <a:lstStyle/>
        <a:p>
          <a:endParaRPr lang="pl-PL"/>
        </a:p>
      </dgm:t>
    </dgm:pt>
    <dgm:pt modelId="{187501AC-A864-443B-8C03-E33C677109C9}">
      <dgm:prSet phldrT="[Teks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2000" dirty="0" smtClean="0">
              <a:solidFill>
                <a:srgbClr val="7030A0"/>
              </a:solidFill>
            </a:rPr>
            <a:t>Art. </a:t>
          </a:r>
          <a:r>
            <a:rPr lang="pl-PL" sz="2000" baseline="0" dirty="0" smtClean="0">
              <a:solidFill>
                <a:srgbClr val="7030A0"/>
              </a:solidFill>
            </a:rPr>
            <a:t>4</a:t>
          </a:r>
          <a:r>
            <a:rPr lang="pl-PL" sz="2000" baseline="30000" dirty="0" smtClean="0">
              <a:solidFill>
                <a:srgbClr val="7030A0"/>
              </a:solidFill>
            </a:rPr>
            <a:t>1</a:t>
          </a:r>
          <a:r>
            <a:rPr lang="pl-PL" sz="2000" baseline="0" dirty="0" smtClean="0">
              <a:solidFill>
                <a:srgbClr val="7030A0"/>
              </a:solidFill>
            </a:rPr>
            <a:t>, ust. 2 ustawy o wychowaniu w trzeźwości i przeciwdziałaniu alkoholizmowi: „Realizacja</a:t>
          </a:r>
          <a:r>
            <a:rPr lang="pl-PL" sz="2000" dirty="0" smtClean="0">
              <a:solidFill>
                <a:srgbClr val="7030A0"/>
              </a:solidFill>
            </a:rPr>
            <a:t> zadań, o których mowa w ust. 1, jest prowadzona w postaci gminnego programu profilaktyki i rozwiązywania problemów alkoholowych, </a:t>
          </a:r>
          <a:r>
            <a:rPr lang="pl-PL" sz="2000" u="sng" dirty="0" smtClean="0">
              <a:solidFill>
                <a:srgbClr val="7030A0"/>
              </a:solidFill>
            </a:rPr>
            <a:t>stanowiącego część strategii rozwiązywania problemów społecznych</a:t>
          </a:r>
          <a:r>
            <a:rPr lang="pl-PL" sz="2000" dirty="0" smtClean="0">
              <a:solidFill>
                <a:srgbClr val="7030A0"/>
              </a:solidFill>
            </a:rPr>
            <a:t>, uchwalanego corocznie przez radę </a:t>
          </a:r>
          <a:r>
            <a:rPr lang="pl-PL" sz="2000" dirty="0" err="1" smtClean="0">
              <a:solidFill>
                <a:srgbClr val="7030A0"/>
              </a:solidFill>
            </a:rPr>
            <a:t>gminy</a:t>
          </a:r>
          <a:r>
            <a:rPr lang="pl-PL" sz="2000" dirty="0" smtClean="0">
              <a:solidFill>
                <a:srgbClr val="7030A0"/>
              </a:solidFill>
            </a:rPr>
            <a:t>”. </a:t>
          </a:r>
          <a:endParaRPr lang="pl-PL" sz="2000" dirty="0">
            <a:solidFill>
              <a:srgbClr val="7030A0"/>
            </a:solidFill>
          </a:endParaRPr>
        </a:p>
      </dgm:t>
    </dgm:pt>
    <dgm:pt modelId="{F3AC6C1F-92A7-4EFC-8A6A-2B3735F72F2D}" type="parTrans" cxnId="{0F095C41-E7D4-491B-8D26-FD161D5D9092}">
      <dgm:prSet/>
      <dgm:spPr/>
      <dgm:t>
        <a:bodyPr/>
        <a:lstStyle/>
        <a:p>
          <a:endParaRPr lang="pl-PL"/>
        </a:p>
      </dgm:t>
    </dgm:pt>
    <dgm:pt modelId="{D0DAB232-1B9D-4E62-A93B-BAFACFA286E0}" type="sibTrans" cxnId="{0F095C41-E7D4-491B-8D26-FD161D5D9092}">
      <dgm:prSet/>
      <dgm:spPr/>
      <dgm:t>
        <a:bodyPr/>
        <a:lstStyle/>
        <a:p>
          <a:endParaRPr lang="pl-PL"/>
        </a:p>
      </dgm:t>
    </dgm:pt>
    <dgm:pt modelId="{4EB3C58E-BE7A-4D1D-B5DF-F37C33919347}" type="pres">
      <dgm:prSet presAssocID="{6D866A3E-2212-45F9-B947-EE551BAFDF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10E601F-8099-41A9-B4C2-D82072109C06}" type="pres">
      <dgm:prSet presAssocID="{04892645-E6FA-4487-8463-9D79EC457EDA}" presName="linNode" presStyleCnt="0"/>
      <dgm:spPr/>
    </dgm:pt>
    <dgm:pt modelId="{61EDEE8D-0AC2-445A-A8A7-0A6BA0F31BB5}" type="pres">
      <dgm:prSet presAssocID="{04892645-E6FA-4487-8463-9D79EC457EDA}" presName="parentText" presStyleLbl="node1" presStyleIdx="0" presStyleCnt="3" custAng="10800000" custFlipVert="1" custScaleX="271188" custScaleY="22433" custLinFactNeighborX="-858" custLinFactNeighborY="8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13B4A4-E0E1-4CDE-A483-559648674C06}" type="pres">
      <dgm:prSet presAssocID="{A0D047D1-9DA9-4A13-9F1F-FF429A669436}" presName="sp" presStyleCnt="0"/>
      <dgm:spPr/>
    </dgm:pt>
    <dgm:pt modelId="{2A2300B3-E591-45D5-9609-EED5B9A1EA1B}" type="pres">
      <dgm:prSet presAssocID="{948AD177-0AFF-4075-A896-2A3C8DBE9EA8}" presName="linNode" presStyleCnt="0"/>
      <dgm:spPr/>
    </dgm:pt>
    <dgm:pt modelId="{1A21FF62-7D13-4574-BADB-980871E7B891}" type="pres">
      <dgm:prSet presAssocID="{948AD177-0AFF-4075-A896-2A3C8DBE9EA8}" presName="parentText" presStyleLbl="node1" presStyleIdx="1" presStyleCnt="3" custAng="10800000" custFlipVert="1" custScaleX="271188" custScaleY="29005" custLinFactNeighborX="-1578" custLinFactNeighborY="-342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AABDF6-FC06-4047-8510-152BF8975B10}" type="pres">
      <dgm:prSet presAssocID="{B2396C6A-D242-4B32-AA82-6E6D0CB4C2B7}" presName="sp" presStyleCnt="0"/>
      <dgm:spPr/>
    </dgm:pt>
    <dgm:pt modelId="{85E642AC-2807-4EF6-9413-0D0489143437}" type="pres">
      <dgm:prSet presAssocID="{187501AC-A864-443B-8C03-E33C677109C9}" presName="linNode" presStyleCnt="0"/>
      <dgm:spPr/>
    </dgm:pt>
    <dgm:pt modelId="{D5B922B9-A370-4748-B7FD-E35727621F51}" type="pres">
      <dgm:prSet presAssocID="{187501AC-A864-443B-8C03-E33C677109C9}" presName="parentText" presStyleLbl="node1" presStyleIdx="2" presStyleCnt="3" custAng="10800000" custFlipVert="1" custScaleX="271188" custScaleY="38360" custLinFactNeighborX="-3295" custLinFactNeighborY="-631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A8AB020-AE2D-4787-B332-FD91BC6E2F3B}" srcId="{6D866A3E-2212-45F9-B947-EE551BAFDF89}" destId="{948AD177-0AFF-4075-A896-2A3C8DBE9EA8}" srcOrd="1" destOrd="0" parTransId="{45578651-99A3-4B6B-8537-A59A22C843C6}" sibTransId="{B2396C6A-D242-4B32-AA82-6E6D0CB4C2B7}"/>
    <dgm:cxn modelId="{198EE984-2FA9-45F4-8AD0-DEEDC3FBBDF9}" type="presOf" srcId="{948AD177-0AFF-4075-A896-2A3C8DBE9EA8}" destId="{1A21FF62-7D13-4574-BADB-980871E7B891}" srcOrd="0" destOrd="0" presId="urn:microsoft.com/office/officeart/2005/8/layout/vList5"/>
    <dgm:cxn modelId="{E3F194CF-62E0-4BD0-B393-04E9BE796D75}" srcId="{6D866A3E-2212-45F9-B947-EE551BAFDF89}" destId="{04892645-E6FA-4487-8463-9D79EC457EDA}" srcOrd="0" destOrd="0" parTransId="{1F35616C-551C-4669-A973-E0A0BE25C398}" sibTransId="{A0D047D1-9DA9-4A13-9F1F-FF429A669436}"/>
    <dgm:cxn modelId="{3E48F2D0-0048-41D2-913C-C3B6825BDEDC}" type="presOf" srcId="{6D866A3E-2212-45F9-B947-EE551BAFDF89}" destId="{4EB3C58E-BE7A-4D1D-B5DF-F37C33919347}" srcOrd="0" destOrd="0" presId="urn:microsoft.com/office/officeart/2005/8/layout/vList5"/>
    <dgm:cxn modelId="{364D52B0-D547-410F-B180-BBC88B175E95}" type="presOf" srcId="{04892645-E6FA-4487-8463-9D79EC457EDA}" destId="{61EDEE8D-0AC2-445A-A8A7-0A6BA0F31BB5}" srcOrd="0" destOrd="0" presId="urn:microsoft.com/office/officeart/2005/8/layout/vList5"/>
    <dgm:cxn modelId="{3B770915-981F-4088-BDA9-5F04FE04639D}" type="presOf" srcId="{187501AC-A864-443B-8C03-E33C677109C9}" destId="{D5B922B9-A370-4748-B7FD-E35727621F51}" srcOrd="0" destOrd="0" presId="urn:microsoft.com/office/officeart/2005/8/layout/vList5"/>
    <dgm:cxn modelId="{0F095C41-E7D4-491B-8D26-FD161D5D9092}" srcId="{6D866A3E-2212-45F9-B947-EE551BAFDF89}" destId="{187501AC-A864-443B-8C03-E33C677109C9}" srcOrd="2" destOrd="0" parTransId="{F3AC6C1F-92A7-4EFC-8A6A-2B3735F72F2D}" sibTransId="{D0DAB232-1B9D-4E62-A93B-BAFACFA286E0}"/>
    <dgm:cxn modelId="{6D7A444A-0CB5-4939-9EEF-B13912770A7C}" type="presParOf" srcId="{4EB3C58E-BE7A-4D1D-B5DF-F37C33919347}" destId="{410E601F-8099-41A9-B4C2-D82072109C06}" srcOrd="0" destOrd="0" presId="urn:microsoft.com/office/officeart/2005/8/layout/vList5"/>
    <dgm:cxn modelId="{D9AC36D0-EF96-4BBD-8080-2EB9C192D5B0}" type="presParOf" srcId="{410E601F-8099-41A9-B4C2-D82072109C06}" destId="{61EDEE8D-0AC2-445A-A8A7-0A6BA0F31BB5}" srcOrd="0" destOrd="0" presId="urn:microsoft.com/office/officeart/2005/8/layout/vList5"/>
    <dgm:cxn modelId="{F23DD0EB-C3CE-455D-A744-D628A17EACAB}" type="presParOf" srcId="{4EB3C58E-BE7A-4D1D-B5DF-F37C33919347}" destId="{2F13B4A4-E0E1-4CDE-A483-559648674C06}" srcOrd="1" destOrd="0" presId="urn:microsoft.com/office/officeart/2005/8/layout/vList5"/>
    <dgm:cxn modelId="{33FA1C6C-1CE4-4915-A3C2-F3F68B165D88}" type="presParOf" srcId="{4EB3C58E-BE7A-4D1D-B5DF-F37C33919347}" destId="{2A2300B3-E591-45D5-9609-EED5B9A1EA1B}" srcOrd="2" destOrd="0" presId="urn:microsoft.com/office/officeart/2005/8/layout/vList5"/>
    <dgm:cxn modelId="{C7C5E6FF-2D6A-4851-B83E-42DE3BC1486F}" type="presParOf" srcId="{2A2300B3-E591-45D5-9609-EED5B9A1EA1B}" destId="{1A21FF62-7D13-4574-BADB-980871E7B891}" srcOrd="0" destOrd="0" presId="urn:microsoft.com/office/officeart/2005/8/layout/vList5"/>
    <dgm:cxn modelId="{2F297BCC-F3B2-4909-B5F3-17E4EA8FA9D2}" type="presParOf" srcId="{4EB3C58E-BE7A-4D1D-B5DF-F37C33919347}" destId="{B8AABDF6-FC06-4047-8510-152BF8975B10}" srcOrd="3" destOrd="0" presId="urn:microsoft.com/office/officeart/2005/8/layout/vList5"/>
    <dgm:cxn modelId="{67964C87-01DB-4CC4-BFD9-5373D54940EB}" type="presParOf" srcId="{4EB3C58E-BE7A-4D1D-B5DF-F37C33919347}" destId="{85E642AC-2807-4EF6-9413-0D0489143437}" srcOrd="4" destOrd="0" presId="urn:microsoft.com/office/officeart/2005/8/layout/vList5"/>
    <dgm:cxn modelId="{4A5DB838-4523-4E02-A68C-3FA0D2DB34B5}" type="presParOf" srcId="{85E642AC-2807-4EF6-9413-0D0489143437}" destId="{D5B922B9-A370-4748-B7FD-E35727621F5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866A3E-2212-45F9-B947-EE551BAFDF89}" type="doc">
      <dgm:prSet loTypeId="urn:microsoft.com/office/officeart/2005/8/layout/vList5" loCatId="list" qsTypeId="urn:microsoft.com/office/officeart/2005/8/quickstyle/3d2" qsCatId="3D" csTypeId="urn:microsoft.com/office/officeart/2005/8/colors/accent1_2#6" csCatId="accent1" phldr="1"/>
      <dgm:spPr/>
      <dgm:t>
        <a:bodyPr/>
        <a:lstStyle/>
        <a:p>
          <a:endParaRPr lang="pl-PL"/>
        </a:p>
      </dgm:t>
    </dgm:pt>
    <dgm:pt modelId="{4EB3C58E-BE7A-4D1D-B5DF-F37C33919347}" type="pres">
      <dgm:prSet presAssocID="{6D866A3E-2212-45F9-B947-EE551BAFDF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C2DCBD40-050B-4534-9042-CEBFB379A91F}" type="presOf" srcId="{6D866A3E-2212-45F9-B947-EE551BAFDF89}" destId="{4EB3C58E-BE7A-4D1D-B5DF-F37C3391934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866A3E-2212-45F9-B947-EE551BAFDF89}" type="doc">
      <dgm:prSet loTypeId="urn:microsoft.com/office/officeart/2005/8/layout/vList5" loCatId="list" qsTypeId="urn:microsoft.com/office/officeart/2005/8/quickstyle/3d2" qsCatId="3D" csTypeId="urn:microsoft.com/office/officeart/2005/8/colors/accent1_2#7" csCatId="accent1" phldr="1"/>
      <dgm:spPr/>
      <dgm:t>
        <a:bodyPr/>
        <a:lstStyle/>
        <a:p>
          <a:endParaRPr lang="pl-PL"/>
        </a:p>
      </dgm:t>
    </dgm:pt>
    <dgm:pt modelId="{4EB3C58E-BE7A-4D1D-B5DF-F37C33919347}" type="pres">
      <dgm:prSet presAssocID="{6D866A3E-2212-45F9-B947-EE551BAFDF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D66B951F-0EC1-4E25-B6A0-30CC4CC8053A}" type="presOf" srcId="{6D866A3E-2212-45F9-B947-EE551BAFDF89}" destId="{4EB3C58E-BE7A-4D1D-B5DF-F37C3391934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866A3E-2212-45F9-B947-EE551BAFDF89}" type="doc">
      <dgm:prSet loTypeId="urn:microsoft.com/office/officeart/2005/8/layout/vList5" loCatId="list" qsTypeId="urn:microsoft.com/office/officeart/2005/8/quickstyle/3d2" qsCatId="3D" csTypeId="urn:microsoft.com/office/officeart/2005/8/colors/accent1_2#8" csCatId="accent1" phldr="1"/>
      <dgm:spPr/>
      <dgm:t>
        <a:bodyPr/>
        <a:lstStyle/>
        <a:p>
          <a:endParaRPr lang="pl-PL"/>
        </a:p>
      </dgm:t>
    </dgm:pt>
    <dgm:pt modelId="{4EB3C58E-BE7A-4D1D-B5DF-F37C33919347}" type="pres">
      <dgm:prSet presAssocID="{6D866A3E-2212-45F9-B947-EE551BAFDF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FE0EF71C-B80E-4236-B66B-CFBBD4FCFE4C}" type="presOf" srcId="{6D866A3E-2212-45F9-B947-EE551BAFDF89}" destId="{4EB3C58E-BE7A-4D1D-B5DF-F37C3391934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D866A3E-2212-45F9-B947-EE551BAFDF89}" type="doc">
      <dgm:prSet loTypeId="urn:microsoft.com/office/officeart/2005/8/layout/vList5" loCatId="list" qsTypeId="urn:microsoft.com/office/officeart/2005/8/quickstyle/3d2" qsCatId="3D" csTypeId="urn:microsoft.com/office/officeart/2005/8/colors/accent1_2#9" csCatId="accent1" phldr="1"/>
      <dgm:spPr/>
      <dgm:t>
        <a:bodyPr/>
        <a:lstStyle/>
        <a:p>
          <a:endParaRPr lang="pl-PL"/>
        </a:p>
      </dgm:t>
    </dgm:pt>
    <dgm:pt modelId="{4EB3C58E-BE7A-4D1D-B5DF-F37C33919347}" type="pres">
      <dgm:prSet presAssocID="{6D866A3E-2212-45F9-B947-EE551BAFDF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C25541E1-6C29-4D5C-868B-DBBBF4BCF55B}" type="presOf" srcId="{6D866A3E-2212-45F9-B947-EE551BAFDF89}" destId="{4EB3C58E-BE7A-4D1D-B5DF-F37C3391934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CCFF4-620C-42A2-90D1-4737EB8944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F7C27-37D4-4F7D-99C5-E57346859C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EEF48-FECB-47DB-A264-82AE9F0523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ytuł, 2 elementy zawartości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FADB2-2615-439F-BA0A-625597F6F74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EF0B9-18EE-43C9-8F00-09B111A79B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5A758-0B27-4116-9261-0FBDEBF7836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94139-37D6-4670-A958-02838C692E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B313-0893-48DF-B9C3-134D9A03D1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AD489-9C4B-49D8-B417-236433AD65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C50BC-E25A-41C1-BABC-E3A3AC54C3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B7B48-928B-42C7-9B24-D63FB7D624D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69AE7-F52E-4CF3-B9C1-C3658A4626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7A4A5C-86C7-417D-96D4-52016C40E1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6413"/>
          </a:xfrm>
        </p:spPr>
      </p:pic>
      <p:sp>
        <p:nvSpPr>
          <p:cNvPr id="14338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306638"/>
          </a:xfrm>
        </p:spPr>
        <p:txBody>
          <a:bodyPr/>
          <a:lstStyle/>
          <a:p>
            <a:r>
              <a:rPr lang="pl-PL" b="1" smtClean="0">
                <a:solidFill>
                  <a:srgbClr val="005392"/>
                </a:solidFill>
              </a:rPr>
              <a:t>Model realizacji usług </a:t>
            </a:r>
            <a:br>
              <a:rPr lang="pl-PL" b="1" smtClean="0">
                <a:solidFill>
                  <a:srgbClr val="005392"/>
                </a:solidFill>
              </a:rPr>
            </a:br>
            <a:r>
              <a:rPr lang="pl-PL" b="1" smtClean="0">
                <a:solidFill>
                  <a:srgbClr val="005392"/>
                </a:solidFill>
              </a:rPr>
              <a:t>o określonym standardzie </a:t>
            </a:r>
            <a:br>
              <a:rPr lang="pl-PL" b="1" smtClean="0">
                <a:solidFill>
                  <a:srgbClr val="005392"/>
                </a:solidFill>
              </a:rPr>
            </a:br>
            <a:r>
              <a:rPr lang="pl-PL" sz="3600" b="1" smtClean="0">
                <a:solidFill>
                  <a:srgbClr val="005392"/>
                </a:solidFill>
              </a:rPr>
              <a:t>w gminie </a:t>
            </a:r>
            <a:r>
              <a:rPr lang="pl-PL" smtClean="0">
                <a:solidFill>
                  <a:srgbClr val="005392"/>
                </a:solidFill>
              </a:rPr>
              <a:t/>
            </a:r>
            <a:br>
              <a:rPr lang="pl-PL" smtClean="0">
                <a:solidFill>
                  <a:srgbClr val="005392"/>
                </a:solidFill>
              </a:rPr>
            </a:br>
            <a:endParaRPr lang="pl-PL" smtClean="0"/>
          </a:p>
        </p:txBody>
      </p:sp>
      <p:sp>
        <p:nvSpPr>
          <p:cNvPr id="14339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581525"/>
            <a:ext cx="6400800" cy="696913"/>
          </a:xfrm>
        </p:spPr>
        <p:txBody>
          <a:bodyPr/>
          <a:lstStyle/>
          <a:p>
            <a:r>
              <a:rPr lang="pl-PL" sz="1400" smtClean="0">
                <a:solidFill>
                  <a:srgbClr val="005392"/>
                </a:solidFill>
              </a:rPr>
              <a:t>Opracowanie: Stanisław Myjak</a:t>
            </a:r>
            <a:endParaRPr lang="pl-PL" sz="1400" smtClean="0"/>
          </a:p>
          <a:p>
            <a:endParaRPr lang="pl-PL" sz="1400" smtClean="0">
              <a:solidFill>
                <a:srgbClr val="005392"/>
              </a:solidFill>
            </a:endParaRPr>
          </a:p>
          <a:p>
            <a:r>
              <a:rPr lang="pl-PL" sz="1400" smtClean="0">
                <a:solidFill>
                  <a:srgbClr val="005392"/>
                </a:solidFill>
              </a:rPr>
              <a:t>Warszawa, 29 listopada 2011 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mtClean="0">
                <a:solidFill>
                  <a:srgbClr val="005392"/>
                </a:solidFill>
              </a:rPr>
              <a:t/>
            </a:r>
            <a:br>
              <a:rPr lang="pl-PL" smtClean="0">
                <a:solidFill>
                  <a:srgbClr val="005392"/>
                </a:solidFill>
              </a:rPr>
            </a:br>
            <a:endParaRPr lang="pl-PL" smtClean="0"/>
          </a:p>
        </p:txBody>
      </p:sp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1588" indent="12700">
              <a:buFontTx/>
              <a:buNone/>
              <a:defRPr/>
            </a:pPr>
            <a:endParaRPr lang="pl-PL" sz="2200" dirty="0" smtClean="0"/>
          </a:p>
          <a:p>
            <a:pPr>
              <a:buFontTx/>
              <a:buNone/>
              <a:defRPr/>
            </a:pPr>
            <a:endParaRPr lang="pl-PL" sz="18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67544" y="1397000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Schemat blokowy: proces alternatywny 23"/>
          <p:cNvSpPr/>
          <p:nvPr/>
        </p:nvSpPr>
        <p:spPr>
          <a:xfrm>
            <a:off x="4356100" y="1268413"/>
            <a:ext cx="1079500" cy="6127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>
                <a:solidFill>
                  <a:schemeClr val="tx1"/>
                </a:solidFill>
              </a:rPr>
              <a:t>KLIENT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8" name="Strzałka w dół 27"/>
          <p:cNvSpPr/>
          <p:nvPr/>
        </p:nvSpPr>
        <p:spPr>
          <a:xfrm>
            <a:off x="4716463" y="1916113"/>
            <a:ext cx="215900" cy="433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9" name="Elipsa 28"/>
          <p:cNvSpPr/>
          <p:nvPr/>
        </p:nvSpPr>
        <p:spPr>
          <a:xfrm>
            <a:off x="3635375" y="2420938"/>
            <a:ext cx="2376488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>
                <a:solidFill>
                  <a:schemeClr val="tx1"/>
                </a:solidFill>
              </a:rPr>
              <a:t>Stanowisko informacyjne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0" name="Strzałka w dół 29"/>
          <p:cNvSpPr/>
          <p:nvPr/>
        </p:nvSpPr>
        <p:spPr>
          <a:xfrm rot="1731900">
            <a:off x="3668713" y="3121025"/>
            <a:ext cx="284162" cy="509588"/>
          </a:xfrm>
          <a:prstGeom prst="downArrow">
            <a:avLst>
              <a:gd name="adj1" fmla="val 50000"/>
              <a:gd name="adj2" fmla="val 565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827088" y="3716338"/>
            <a:ext cx="3313112" cy="4333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dirty="0">
                <a:solidFill>
                  <a:srgbClr val="7030A0"/>
                </a:solidFill>
              </a:rPr>
              <a:t>Zgłoszenie trudnej sytuacji życiowej</a:t>
            </a:r>
            <a:endParaRPr lang="pl-PL" sz="1400" dirty="0">
              <a:solidFill>
                <a:srgbClr val="7030A0"/>
              </a:solidFill>
            </a:endParaRPr>
          </a:p>
        </p:txBody>
      </p:sp>
      <p:sp>
        <p:nvSpPr>
          <p:cNvPr id="35" name="Strzałka w dół 34"/>
          <p:cNvSpPr/>
          <p:nvPr/>
        </p:nvSpPr>
        <p:spPr>
          <a:xfrm rot="19806147">
            <a:off x="5708650" y="3101975"/>
            <a:ext cx="266700" cy="508000"/>
          </a:xfrm>
          <a:prstGeom prst="downArrow">
            <a:avLst>
              <a:gd name="adj1" fmla="val 50000"/>
              <a:gd name="adj2" fmla="val 565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4356100" y="3716338"/>
            <a:ext cx="4248150" cy="4333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pl-PL" sz="1400" dirty="0">
                <a:solidFill>
                  <a:srgbClr val="7030A0"/>
                </a:solidFill>
                <a:cs typeface="Arial" pitchFamily="34" charset="0"/>
              </a:rPr>
              <a:t>Zgłoszenie potrzeby świadczeń pomocy społecznej</a:t>
            </a:r>
            <a:endParaRPr lang="pl-PL" sz="3200" dirty="0">
              <a:solidFill>
                <a:srgbClr val="7030A0"/>
              </a:solidFill>
              <a:cs typeface="Arial" pitchFamily="34" charset="0"/>
            </a:endParaRPr>
          </a:p>
        </p:txBody>
      </p:sp>
      <p:sp>
        <p:nvSpPr>
          <p:cNvPr id="37" name="Prostokąt zaokrąglony 36"/>
          <p:cNvSpPr/>
          <p:nvPr/>
        </p:nvSpPr>
        <p:spPr>
          <a:xfrm>
            <a:off x="1331913" y="4652963"/>
            <a:ext cx="2376487" cy="863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>
                <a:solidFill>
                  <a:schemeClr val="tx1"/>
                </a:solidFill>
              </a:rPr>
              <a:t>PRACOWNIK SOCJALNY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8" name="Prostokąt zaokrąglony 37"/>
          <p:cNvSpPr/>
          <p:nvPr/>
        </p:nvSpPr>
        <p:spPr>
          <a:xfrm>
            <a:off x="4932363" y="4652963"/>
            <a:ext cx="2376487" cy="863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>
                <a:solidFill>
                  <a:schemeClr val="tx1"/>
                </a:solidFill>
              </a:rPr>
              <a:t>PRACOWNIK   DS. ŚWIADCZEŃ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9" name="Strzałka w dół 38"/>
          <p:cNvSpPr/>
          <p:nvPr/>
        </p:nvSpPr>
        <p:spPr>
          <a:xfrm>
            <a:off x="2555875" y="4221163"/>
            <a:ext cx="2159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0" name="Strzałka w dół 39"/>
          <p:cNvSpPr/>
          <p:nvPr/>
        </p:nvSpPr>
        <p:spPr>
          <a:xfrm>
            <a:off x="5867400" y="4221163"/>
            <a:ext cx="217488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2051050" y="128588"/>
            <a:ext cx="68421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solidFill>
                  <a:srgbClr val="7030A0"/>
                </a:solidFill>
              </a:rPr>
              <a:t>Oddzielenie </a:t>
            </a:r>
            <a:r>
              <a:rPr lang="pl-PL" sz="2000" b="1" dirty="0">
                <a:solidFill>
                  <a:schemeClr val="accent6"/>
                </a:solidFill>
              </a:rPr>
              <a:t>procedury</a:t>
            </a:r>
            <a:r>
              <a:rPr lang="pl-PL" sz="2000" b="1" dirty="0">
                <a:solidFill>
                  <a:srgbClr val="7030A0"/>
                </a:solidFill>
              </a:rPr>
              <a:t> administracyjnej przyznawania świadczeń pomocy społecznej od pracy socjalnej</a:t>
            </a:r>
            <a:endParaRPr lang="pl-PL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  <p:bldP spid="29" grpId="0" animBg="1"/>
      <p:bldP spid="30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mtClean="0">
                <a:solidFill>
                  <a:srgbClr val="005392"/>
                </a:solidFill>
              </a:rPr>
              <a:t/>
            </a:r>
            <a:br>
              <a:rPr lang="pl-PL" smtClean="0">
                <a:solidFill>
                  <a:srgbClr val="005392"/>
                </a:solidFill>
              </a:rPr>
            </a:br>
            <a:endParaRPr lang="pl-PL" smtClean="0"/>
          </a:p>
        </p:txBody>
      </p:sp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1588" indent="12700">
              <a:buFontTx/>
              <a:buNone/>
              <a:defRPr/>
            </a:pPr>
            <a:endParaRPr lang="pl-PL" sz="2200" dirty="0" smtClean="0"/>
          </a:p>
          <a:p>
            <a:pPr>
              <a:buFontTx/>
              <a:buNone/>
              <a:defRPr/>
            </a:pPr>
            <a:endParaRPr lang="pl-PL" sz="18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67544" y="1397000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Schemat blokowy: proces alternatywny 23"/>
          <p:cNvSpPr/>
          <p:nvPr/>
        </p:nvSpPr>
        <p:spPr>
          <a:xfrm>
            <a:off x="7667625" y="1341438"/>
            <a:ext cx="1081088" cy="611187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>
                <a:solidFill>
                  <a:schemeClr val="tx1"/>
                </a:solidFill>
              </a:rPr>
              <a:t>KLIENT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323850" y="2205038"/>
            <a:ext cx="3600450" cy="863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dirty="0">
                <a:solidFill>
                  <a:srgbClr val="7030A0"/>
                </a:solidFill>
                <a:cs typeface="Arial" pitchFamily="34" charset="0"/>
              </a:rPr>
              <a:t>Ustalanie warunków koniecznych </a:t>
            </a:r>
          </a:p>
          <a:p>
            <a:pPr algn="ctr">
              <a:defRPr/>
            </a:pPr>
            <a:r>
              <a:rPr lang="pl-PL" sz="1400" dirty="0">
                <a:solidFill>
                  <a:srgbClr val="7030A0"/>
                </a:solidFill>
                <a:cs typeface="Arial" pitchFamily="34" charset="0"/>
              </a:rPr>
              <a:t>do przyznania świadczenia:</a:t>
            </a:r>
          </a:p>
          <a:p>
            <a:pPr algn="ctr">
              <a:defRPr/>
            </a:pPr>
            <a:r>
              <a:rPr lang="pl-PL" sz="1400" dirty="0">
                <a:solidFill>
                  <a:srgbClr val="7030A0"/>
                </a:solidFill>
                <a:cs typeface="Arial" pitchFamily="34" charset="0"/>
              </a:rPr>
              <a:t>badanie sytuacji klienta</a:t>
            </a:r>
            <a:endParaRPr lang="pl-PL" sz="1400" dirty="0">
              <a:solidFill>
                <a:srgbClr val="7030A0"/>
              </a:solidFill>
            </a:endParaRPr>
          </a:p>
        </p:txBody>
      </p:sp>
      <p:sp>
        <p:nvSpPr>
          <p:cNvPr id="37" name="Prostokąt zaokrąglony 36"/>
          <p:cNvSpPr/>
          <p:nvPr/>
        </p:nvSpPr>
        <p:spPr>
          <a:xfrm>
            <a:off x="6227763" y="2349500"/>
            <a:ext cx="2376487" cy="863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>
                <a:solidFill>
                  <a:schemeClr val="tx1"/>
                </a:solidFill>
              </a:rPr>
              <a:t>PRACOWNIK SOCJALNY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8" name="Prostokąt zaokrąglony 37"/>
          <p:cNvSpPr/>
          <p:nvPr/>
        </p:nvSpPr>
        <p:spPr>
          <a:xfrm>
            <a:off x="684213" y="1125538"/>
            <a:ext cx="2374900" cy="863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>
                <a:solidFill>
                  <a:schemeClr val="tx1"/>
                </a:solidFill>
              </a:rPr>
              <a:t>PRACOWNIK DS. ŚWIADCZEŃ</a:t>
            </a:r>
            <a:endParaRPr lang="pl-PL" dirty="0">
              <a:solidFill>
                <a:schemeClr val="tx1"/>
              </a:solidFill>
            </a:endParaRPr>
          </a:p>
        </p:txBody>
      </p:sp>
      <p:cxnSp>
        <p:nvCxnSpPr>
          <p:cNvPr id="19" name="Łącznik prosty ze strzałką 18"/>
          <p:cNvCxnSpPr/>
          <p:nvPr/>
        </p:nvCxnSpPr>
        <p:spPr>
          <a:xfrm flipH="1">
            <a:off x="3419475" y="1844675"/>
            <a:ext cx="41052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rostokąt 19"/>
          <p:cNvSpPr/>
          <p:nvPr/>
        </p:nvSpPr>
        <p:spPr>
          <a:xfrm>
            <a:off x="4284663" y="1341438"/>
            <a:ext cx="2590800" cy="3587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dirty="0">
                <a:solidFill>
                  <a:srgbClr val="7030A0"/>
                </a:solidFill>
              </a:rPr>
              <a:t>Złożenie wniosku</a:t>
            </a:r>
            <a:endParaRPr lang="pl-PL" sz="1400" dirty="0">
              <a:solidFill>
                <a:srgbClr val="7030A0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250825" y="3284538"/>
            <a:ext cx="2017713" cy="8651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dirty="0">
                <a:solidFill>
                  <a:srgbClr val="7030A0"/>
                </a:solidFill>
              </a:rPr>
              <a:t>Brak niewykorzystanych zasobów i uprawnień</a:t>
            </a:r>
            <a:endParaRPr lang="pl-PL" sz="1400" dirty="0">
              <a:solidFill>
                <a:srgbClr val="7030A0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2411413" y="3284538"/>
            <a:ext cx="2016125" cy="8651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dirty="0">
                <a:solidFill>
                  <a:srgbClr val="7030A0"/>
                </a:solidFill>
              </a:rPr>
              <a:t>Istnienie niewykorzystanych zasobów i uprawnień</a:t>
            </a:r>
            <a:endParaRPr lang="pl-PL" sz="1400" dirty="0">
              <a:solidFill>
                <a:srgbClr val="7030A0"/>
              </a:solidFill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250825" y="4724400"/>
            <a:ext cx="1584325" cy="7207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dirty="0">
                <a:solidFill>
                  <a:srgbClr val="7030A0"/>
                </a:solidFill>
              </a:rPr>
              <a:t>Wydanie decyzji administracyjnej</a:t>
            </a:r>
            <a:endParaRPr lang="pl-PL" sz="1400" dirty="0">
              <a:solidFill>
                <a:srgbClr val="7030A0"/>
              </a:solidFill>
            </a:endParaRPr>
          </a:p>
        </p:txBody>
      </p:sp>
      <p:cxnSp>
        <p:nvCxnSpPr>
          <p:cNvPr id="42" name="Łącznik łamany 41"/>
          <p:cNvCxnSpPr>
            <a:stCxn id="22" idx="3"/>
          </p:cNvCxnSpPr>
          <p:nvPr/>
        </p:nvCxnSpPr>
        <p:spPr>
          <a:xfrm flipV="1">
            <a:off x="4427538" y="2492375"/>
            <a:ext cx="1728787" cy="1223963"/>
          </a:xfrm>
          <a:prstGeom prst="bentConnector3">
            <a:avLst>
              <a:gd name="adj1" fmla="val 7124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rostokąt 43"/>
          <p:cNvSpPr/>
          <p:nvPr/>
        </p:nvSpPr>
        <p:spPr>
          <a:xfrm>
            <a:off x="4643438" y="2565400"/>
            <a:ext cx="1296987" cy="14398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pl-PL" sz="1400" dirty="0">
                <a:solidFill>
                  <a:srgbClr val="7030A0"/>
                </a:solidFill>
                <a:cs typeface="Arial" pitchFamily="34" charset="0"/>
              </a:rPr>
              <a:t>Skierowanie do pracownika socjalnego w celu ustalenia możliwości</a:t>
            </a:r>
          </a:p>
        </p:txBody>
      </p:sp>
      <p:sp>
        <p:nvSpPr>
          <p:cNvPr id="47" name="Prostokąt 46"/>
          <p:cNvSpPr/>
          <p:nvPr/>
        </p:nvSpPr>
        <p:spPr>
          <a:xfrm>
            <a:off x="6084888" y="3357563"/>
            <a:ext cx="1150937" cy="7191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dirty="0">
                <a:solidFill>
                  <a:srgbClr val="7030A0"/>
                </a:solidFill>
              </a:rPr>
              <a:t>Brak zgłoszenia</a:t>
            </a:r>
            <a:endParaRPr lang="pl-PL" sz="1400" dirty="0">
              <a:solidFill>
                <a:srgbClr val="7030A0"/>
              </a:solidFill>
            </a:endParaRPr>
          </a:p>
        </p:txBody>
      </p:sp>
      <p:sp>
        <p:nvSpPr>
          <p:cNvPr id="48" name="Prostokąt 47"/>
          <p:cNvSpPr/>
          <p:nvPr/>
        </p:nvSpPr>
        <p:spPr>
          <a:xfrm>
            <a:off x="7451725" y="3357563"/>
            <a:ext cx="1152525" cy="7191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dirty="0">
                <a:solidFill>
                  <a:srgbClr val="7030A0"/>
                </a:solidFill>
              </a:rPr>
              <a:t>Zgłoszenie</a:t>
            </a:r>
            <a:endParaRPr lang="pl-PL" sz="1400" dirty="0">
              <a:solidFill>
                <a:srgbClr val="7030A0"/>
              </a:solidFill>
            </a:endParaRPr>
          </a:p>
        </p:txBody>
      </p:sp>
      <p:sp>
        <p:nvSpPr>
          <p:cNvPr id="52" name="Prostokąt 51"/>
          <p:cNvSpPr/>
          <p:nvPr/>
        </p:nvSpPr>
        <p:spPr>
          <a:xfrm>
            <a:off x="2124075" y="4221163"/>
            <a:ext cx="4392613" cy="5762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pl-PL" sz="1400" dirty="0">
                <a:solidFill>
                  <a:srgbClr val="7030A0"/>
                </a:solidFill>
                <a:cs typeface="Arial" pitchFamily="34" charset="0"/>
              </a:rPr>
              <a:t>informacja o nie zgłoszeniu się do pracownika socjalnego</a:t>
            </a:r>
          </a:p>
        </p:txBody>
      </p:sp>
      <p:sp>
        <p:nvSpPr>
          <p:cNvPr id="53" name="Prostokąt 52"/>
          <p:cNvSpPr/>
          <p:nvPr/>
        </p:nvSpPr>
        <p:spPr>
          <a:xfrm>
            <a:off x="7524750" y="4652963"/>
            <a:ext cx="10795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dirty="0">
                <a:solidFill>
                  <a:srgbClr val="7030A0"/>
                </a:solidFill>
              </a:rPr>
              <a:t>Ustalanie możliwości</a:t>
            </a:r>
            <a:endParaRPr lang="pl-PL" sz="1400" dirty="0">
              <a:solidFill>
                <a:srgbClr val="7030A0"/>
              </a:solidFill>
            </a:endParaRPr>
          </a:p>
        </p:txBody>
      </p:sp>
      <p:cxnSp>
        <p:nvCxnSpPr>
          <p:cNvPr id="55" name="Łącznik prosty ze strzałką 54"/>
          <p:cNvCxnSpPr/>
          <p:nvPr/>
        </p:nvCxnSpPr>
        <p:spPr>
          <a:xfrm flipH="1">
            <a:off x="1835150" y="5445125"/>
            <a:ext cx="5689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rostokąt 55"/>
          <p:cNvSpPr/>
          <p:nvPr/>
        </p:nvSpPr>
        <p:spPr>
          <a:xfrm>
            <a:off x="2276475" y="4941888"/>
            <a:ext cx="4392613" cy="431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pl-PL" sz="1400" dirty="0">
                <a:solidFill>
                  <a:srgbClr val="7030A0"/>
                </a:solidFill>
                <a:cs typeface="Arial" pitchFamily="34" charset="0"/>
              </a:rPr>
              <a:t>Opinia o możliwościach</a:t>
            </a:r>
            <a:r>
              <a:rPr lang="pl-PL" sz="1400" i="1" dirty="0">
                <a:solidFill>
                  <a:srgbClr val="7030A0"/>
                </a:solidFill>
                <a:cs typeface="Arial" pitchFamily="34" charset="0"/>
              </a:rPr>
              <a:t>, </a:t>
            </a:r>
            <a:r>
              <a:rPr lang="pl-PL" sz="1400" dirty="0">
                <a:solidFill>
                  <a:srgbClr val="7030A0"/>
                </a:solidFill>
                <a:cs typeface="Arial" pitchFamily="34" charset="0"/>
              </a:rPr>
              <a:t>inne informacje</a:t>
            </a:r>
          </a:p>
        </p:txBody>
      </p:sp>
      <p:cxnSp>
        <p:nvCxnSpPr>
          <p:cNvPr id="58" name="Kształt 57"/>
          <p:cNvCxnSpPr>
            <a:stCxn id="47" idx="2"/>
          </p:cNvCxnSpPr>
          <p:nvPr/>
        </p:nvCxnSpPr>
        <p:spPr>
          <a:xfrm rot="5400000">
            <a:off x="3886994" y="2024856"/>
            <a:ext cx="720725" cy="4824413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ze strzałką 66"/>
          <p:cNvCxnSpPr>
            <a:stCxn id="38" idx="2"/>
          </p:cNvCxnSpPr>
          <p:nvPr/>
        </p:nvCxnSpPr>
        <p:spPr>
          <a:xfrm flipH="1">
            <a:off x="1835150" y="1989138"/>
            <a:ext cx="36513" cy="2159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>
            <a:endCxn id="21" idx="0"/>
          </p:cNvCxnSpPr>
          <p:nvPr/>
        </p:nvCxnSpPr>
        <p:spPr>
          <a:xfrm flipH="1">
            <a:off x="1258888" y="3068638"/>
            <a:ext cx="217487" cy="2159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ze strzałką 70"/>
          <p:cNvCxnSpPr/>
          <p:nvPr/>
        </p:nvCxnSpPr>
        <p:spPr>
          <a:xfrm flipH="1">
            <a:off x="1042988" y="4149725"/>
            <a:ext cx="73025" cy="5032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ze strzałką 72"/>
          <p:cNvCxnSpPr/>
          <p:nvPr/>
        </p:nvCxnSpPr>
        <p:spPr>
          <a:xfrm>
            <a:off x="2843213" y="3068638"/>
            <a:ext cx="215900" cy="2159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/>
          <p:nvPr/>
        </p:nvCxnSpPr>
        <p:spPr>
          <a:xfrm flipH="1">
            <a:off x="6875463" y="3213100"/>
            <a:ext cx="73025" cy="144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ze strzałką 76"/>
          <p:cNvCxnSpPr/>
          <p:nvPr/>
        </p:nvCxnSpPr>
        <p:spPr>
          <a:xfrm>
            <a:off x="8243888" y="3213100"/>
            <a:ext cx="73025" cy="144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ze strzałką 78"/>
          <p:cNvCxnSpPr/>
          <p:nvPr/>
        </p:nvCxnSpPr>
        <p:spPr>
          <a:xfrm>
            <a:off x="8172450" y="4076700"/>
            <a:ext cx="0" cy="5762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stokąt 32"/>
          <p:cNvSpPr/>
          <p:nvPr/>
        </p:nvSpPr>
        <p:spPr>
          <a:xfrm>
            <a:off x="2051050" y="128588"/>
            <a:ext cx="68421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solidFill>
                  <a:srgbClr val="7030A0"/>
                </a:solidFill>
              </a:rPr>
              <a:t>Oddzielenie </a:t>
            </a:r>
            <a:r>
              <a:rPr lang="pl-PL" sz="2000" b="1" dirty="0">
                <a:solidFill>
                  <a:schemeClr val="accent6"/>
                </a:solidFill>
              </a:rPr>
              <a:t>procedury</a:t>
            </a:r>
            <a:r>
              <a:rPr lang="pl-PL" sz="2000" b="1" dirty="0">
                <a:solidFill>
                  <a:srgbClr val="7030A0"/>
                </a:solidFill>
              </a:rPr>
              <a:t> administracyjnej przyznawania świadczeń pomocy społecznej od pracy socjalnej</a:t>
            </a:r>
            <a:endParaRPr lang="pl-PL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1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2" grpId="0" animBg="1"/>
      <p:bldP spid="37" grpId="0" animBg="1"/>
      <p:bldP spid="38" grpId="0" animBg="1"/>
      <p:bldP spid="20" grpId="0" animBg="1"/>
      <p:bldP spid="21" grpId="0" animBg="1"/>
      <p:bldP spid="22" grpId="0" animBg="1"/>
      <p:bldP spid="25" grpId="0" animBg="1"/>
      <p:bldP spid="25" grpId="1" animBg="1"/>
      <p:bldP spid="25" grpId="2" animBg="1"/>
      <p:bldP spid="44" grpId="0" animBg="1"/>
      <p:bldP spid="47" grpId="0" animBg="1"/>
      <p:bldP spid="48" grpId="0" animBg="1"/>
      <p:bldP spid="52" grpId="0" animBg="1"/>
      <p:bldP spid="53" grpId="0" animBg="1"/>
      <p:bldP spid="56" grpId="0" animBg="1"/>
      <p:bldP spid="5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mtClean="0">
                <a:solidFill>
                  <a:srgbClr val="005392"/>
                </a:solidFill>
              </a:rPr>
              <a:t/>
            </a:r>
            <a:br>
              <a:rPr lang="pl-PL" smtClean="0">
                <a:solidFill>
                  <a:srgbClr val="005392"/>
                </a:solidFill>
              </a:rPr>
            </a:br>
            <a:endParaRPr lang="pl-PL" smtClean="0"/>
          </a:p>
        </p:txBody>
      </p:sp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1588" indent="12700">
              <a:buFontTx/>
              <a:buNone/>
              <a:defRPr/>
            </a:pPr>
            <a:endParaRPr lang="pl-PL" sz="2200" dirty="0" smtClean="0"/>
          </a:p>
          <a:p>
            <a:pPr>
              <a:buFontTx/>
              <a:buNone/>
              <a:defRPr/>
            </a:pPr>
            <a:endParaRPr lang="pl-PL" sz="18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67544" y="1397000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" name="Prostokąt 220"/>
          <p:cNvSpPr>
            <a:spLocks noChangeArrowheads="1"/>
          </p:cNvSpPr>
          <p:nvPr/>
        </p:nvSpPr>
        <p:spPr bwMode="auto">
          <a:xfrm>
            <a:off x="908050" y="2011363"/>
            <a:ext cx="1862138" cy="960437"/>
          </a:xfrm>
          <a:prstGeom prst="rect">
            <a:avLst/>
          </a:prstGeom>
          <a:solidFill>
            <a:srgbClr val="FFC000"/>
          </a:solidFill>
          <a:ln w="508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pl-PL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PRACOWNIK </a:t>
            </a:r>
            <a:br>
              <a:rPr lang="pl-PL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</a:br>
            <a:r>
              <a:rPr lang="pl-PL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DS. ŚWIADCZEŃ</a:t>
            </a:r>
          </a:p>
        </p:txBody>
      </p:sp>
      <p:sp>
        <p:nvSpPr>
          <p:cNvPr id="72" name="Prostokąt 217"/>
          <p:cNvSpPr>
            <a:spLocks noChangeArrowheads="1"/>
          </p:cNvSpPr>
          <p:nvPr/>
        </p:nvSpPr>
        <p:spPr bwMode="auto">
          <a:xfrm>
            <a:off x="827088" y="3932238"/>
            <a:ext cx="1966912" cy="1006475"/>
          </a:xfrm>
          <a:prstGeom prst="rect">
            <a:avLst/>
          </a:prstGeom>
          <a:solidFill>
            <a:srgbClr val="00B050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pl-PL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PRACOWNIK SOCJALNY</a:t>
            </a:r>
            <a:endParaRPr lang="pl-PL">
              <a:cs typeface="Arial" charset="0"/>
            </a:endParaRPr>
          </a:p>
        </p:txBody>
      </p:sp>
      <p:cxnSp>
        <p:nvCxnSpPr>
          <p:cNvPr id="73" name="Łącznik prosty ze strzałką 218"/>
          <p:cNvCxnSpPr>
            <a:cxnSpLocks noChangeShapeType="1"/>
          </p:cNvCxnSpPr>
          <p:nvPr/>
        </p:nvCxnSpPr>
        <p:spPr bwMode="auto">
          <a:xfrm>
            <a:off x="1755775" y="5445125"/>
            <a:ext cx="28606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89" name="Łącznik łamany 219"/>
          <p:cNvCxnSpPr>
            <a:cxnSpLocks noChangeShapeType="1"/>
          </p:cNvCxnSpPr>
          <p:nvPr/>
        </p:nvCxnSpPr>
        <p:spPr bwMode="auto">
          <a:xfrm rot="16200000" flipV="1">
            <a:off x="1520032" y="2324894"/>
            <a:ext cx="3433762" cy="2787650"/>
          </a:xfrm>
          <a:prstGeom prst="bentConnector3">
            <a:avLst>
              <a:gd name="adj1" fmla="val 117324"/>
            </a:avLst>
          </a:prstGeom>
          <a:noFill/>
          <a:ln w="19050">
            <a:solidFill>
              <a:srgbClr val="000000"/>
            </a:solidFill>
            <a:miter lim="800000"/>
            <a:headEnd/>
            <a:tailEnd type="arrow" w="med" len="med"/>
          </a:ln>
        </p:spPr>
      </p:cxnSp>
      <p:cxnSp>
        <p:nvCxnSpPr>
          <p:cNvPr id="90" name="Łącznik prosty ze strzałką 218"/>
          <p:cNvCxnSpPr>
            <a:cxnSpLocks noChangeShapeType="1"/>
          </p:cNvCxnSpPr>
          <p:nvPr/>
        </p:nvCxnSpPr>
        <p:spPr bwMode="auto">
          <a:xfrm>
            <a:off x="1755775" y="4932363"/>
            <a:ext cx="0" cy="5095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sp>
        <p:nvSpPr>
          <p:cNvPr id="91" name="Pole tekstowe 259"/>
          <p:cNvSpPr txBox="1">
            <a:spLocks/>
          </p:cNvSpPr>
          <p:nvPr/>
        </p:nvSpPr>
        <p:spPr bwMode="auto">
          <a:xfrm>
            <a:off x="2962275" y="2347913"/>
            <a:ext cx="5797550" cy="36036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pl-PL" sz="1100" dirty="0">
                <a:solidFill>
                  <a:schemeClr val="accent6"/>
                </a:solidFill>
                <a:latin typeface="Calibri" pitchFamily="34" charset="0"/>
                <a:cs typeface="Arial" pitchFamily="34" charset="0"/>
              </a:rPr>
              <a:t>Opinia o </a:t>
            </a:r>
            <a:r>
              <a:rPr lang="pl-PL" sz="1100" b="1" dirty="0">
                <a:solidFill>
                  <a:schemeClr val="accent6"/>
                </a:solidFill>
                <a:latin typeface="Calibri" pitchFamily="34" charset="0"/>
                <a:cs typeface="Arial" pitchFamily="34" charset="0"/>
              </a:rPr>
              <a:t>możliwościach</a:t>
            </a:r>
            <a:r>
              <a:rPr lang="pl-PL" sz="1100" dirty="0">
                <a:solidFill>
                  <a:schemeClr val="accent6"/>
                </a:solidFill>
                <a:latin typeface="Calibri" pitchFamily="34" charset="0"/>
                <a:cs typeface="Arial" pitchFamily="34" charset="0"/>
              </a:rPr>
              <a:t> rozwiązania problemów</a:t>
            </a:r>
            <a:endParaRPr lang="pl-PL" sz="1100" dirty="0">
              <a:solidFill>
                <a:schemeClr val="accent6"/>
              </a:solidFill>
              <a:latin typeface="Times New Roman" pitchFamily="18" charset="0"/>
              <a:cs typeface="Arial" pitchFamily="34" charset="0"/>
            </a:endParaRPr>
          </a:p>
          <a:p>
            <a:pPr>
              <a:defRPr/>
            </a:pPr>
            <a:endParaRPr lang="pl-PL" sz="11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Pole tekstowe 6"/>
          <p:cNvSpPr txBox="1">
            <a:spLocks/>
          </p:cNvSpPr>
          <p:nvPr/>
        </p:nvSpPr>
        <p:spPr bwMode="auto">
          <a:xfrm>
            <a:off x="2952750" y="2797175"/>
            <a:ext cx="5795963" cy="3444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pl-PL" sz="1100" dirty="0">
                <a:solidFill>
                  <a:schemeClr val="accent6"/>
                </a:solidFill>
                <a:latin typeface="Calibri" pitchFamily="34" charset="0"/>
                <a:cs typeface="Arial" pitchFamily="34" charset="0"/>
              </a:rPr>
              <a:t>Opinia  o konieczności o objęcia dodatkowymi świadczeniami</a:t>
            </a:r>
          </a:p>
          <a:p>
            <a:pPr>
              <a:defRPr/>
            </a:pPr>
            <a:endParaRPr lang="pl-PL" sz="11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Pole tekstowe 223"/>
          <p:cNvSpPr txBox="1">
            <a:spLocks/>
          </p:cNvSpPr>
          <p:nvPr/>
        </p:nvSpPr>
        <p:spPr bwMode="auto">
          <a:xfrm>
            <a:off x="2952750" y="4148138"/>
            <a:ext cx="5795963" cy="33972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pl-PL" sz="1100" dirty="0">
                <a:solidFill>
                  <a:schemeClr val="accent6"/>
                </a:solidFill>
                <a:latin typeface="Calibri" pitchFamily="34" charset="0"/>
                <a:cs typeface="Arial" pitchFamily="34" charset="0"/>
              </a:rPr>
              <a:t>Informacja o odmowie podjęcia współpracy</a:t>
            </a:r>
            <a:endParaRPr lang="pl-PL" sz="1100" dirty="0">
              <a:solidFill>
                <a:schemeClr val="accent6"/>
              </a:solidFill>
              <a:latin typeface="Times New Roman" pitchFamily="18" charset="0"/>
              <a:cs typeface="Arial" pitchFamily="34" charset="0"/>
            </a:endParaRPr>
          </a:p>
          <a:p>
            <a:pPr>
              <a:defRPr/>
            </a:pPr>
            <a:endParaRPr lang="pl-PL" sz="11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Pole tekstowe 257"/>
          <p:cNvSpPr txBox="1">
            <a:spLocks/>
          </p:cNvSpPr>
          <p:nvPr/>
        </p:nvSpPr>
        <p:spPr bwMode="auto">
          <a:xfrm>
            <a:off x="2962275" y="3732213"/>
            <a:ext cx="5797550" cy="34448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pl-PL" sz="1100" dirty="0">
                <a:solidFill>
                  <a:schemeClr val="accent6"/>
                </a:solidFill>
                <a:latin typeface="Calibri" pitchFamily="34" charset="0"/>
                <a:cs typeface="Arial" pitchFamily="34" charset="0"/>
              </a:rPr>
              <a:t>Informacja o niezgłoszeniu się do pracownika socjalnego</a:t>
            </a:r>
            <a:endParaRPr lang="pl-PL" sz="1100" dirty="0">
              <a:solidFill>
                <a:schemeClr val="accent6"/>
              </a:solidFill>
              <a:latin typeface="Times New Roman" pitchFamily="18" charset="0"/>
              <a:cs typeface="Arial" pitchFamily="34" charset="0"/>
            </a:endParaRPr>
          </a:p>
          <a:p>
            <a:pPr>
              <a:defRPr/>
            </a:pPr>
            <a:endParaRPr lang="pl-PL" sz="11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Pole tekstowe 223"/>
          <p:cNvSpPr txBox="1">
            <a:spLocks/>
          </p:cNvSpPr>
          <p:nvPr/>
        </p:nvSpPr>
        <p:spPr bwMode="auto">
          <a:xfrm>
            <a:off x="2962275" y="1482725"/>
            <a:ext cx="5795963" cy="3508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pl-PL" sz="1100" dirty="0">
                <a:solidFill>
                  <a:schemeClr val="accent6"/>
                </a:solidFill>
                <a:latin typeface="Calibri" pitchFamily="34" charset="0"/>
                <a:cs typeface="Arial" pitchFamily="34" charset="0"/>
              </a:rPr>
              <a:t>Informacja o podjęciu współpracy oraz o przebiegu współpracy</a:t>
            </a:r>
            <a:endParaRPr lang="pl-PL" sz="1100" dirty="0">
              <a:solidFill>
                <a:schemeClr val="accent6"/>
              </a:solidFill>
              <a:latin typeface="Times New Roman" pitchFamily="18" charset="0"/>
              <a:cs typeface="Arial" pitchFamily="34" charset="0"/>
            </a:endParaRPr>
          </a:p>
          <a:p>
            <a:pPr>
              <a:defRPr/>
            </a:pPr>
            <a:endParaRPr lang="pl-PL" sz="11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Pole tekstowe 220"/>
          <p:cNvSpPr txBox="1">
            <a:spLocks/>
          </p:cNvSpPr>
          <p:nvPr/>
        </p:nvSpPr>
        <p:spPr bwMode="auto">
          <a:xfrm>
            <a:off x="2962275" y="1916113"/>
            <a:ext cx="5791200" cy="31591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pl-PL" sz="1100" dirty="0">
                <a:solidFill>
                  <a:schemeClr val="accent6"/>
                </a:solidFill>
                <a:latin typeface="Calibri" pitchFamily="34" charset="0"/>
                <a:cs typeface="Arial" pitchFamily="34" charset="0"/>
              </a:rPr>
              <a:t>Informacja o konieczności przyznania świadczenia na czas przeprowadzania diagnozy</a:t>
            </a:r>
            <a:endParaRPr lang="pl-PL" sz="1100" dirty="0">
              <a:solidFill>
                <a:schemeClr val="accent6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98" name="Pole tekstowe 218"/>
          <p:cNvSpPr txBox="1">
            <a:spLocks/>
          </p:cNvSpPr>
          <p:nvPr/>
        </p:nvSpPr>
        <p:spPr bwMode="auto">
          <a:xfrm>
            <a:off x="2967038" y="3211513"/>
            <a:ext cx="5791200" cy="3746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pl-PL" sz="1100" dirty="0">
                <a:solidFill>
                  <a:schemeClr val="accent6"/>
                </a:solidFill>
                <a:latin typeface="Calibri" pitchFamily="34" charset="0"/>
                <a:cs typeface="Arial" pitchFamily="34" charset="0"/>
              </a:rPr>
              <a:t>Opinia o zasadności przyznania zasieku celowego - art. 39a </a:t>
            </a:r>
            <a:endParaRPr lang="pl-PL" sz="1100" dirty="0">
              <a:solidFill>
                <a:schemeClr val="accent6"/>
              </a:solidFill>
              <a:latin typeface="Times New Roman" pitchFamily="18" charset="0"/>
              <a:cs typeface="Arial" pitchFamily="34" charset="0"/>
            </a:endParaRPr>
          </a:p>
          <a:p>
            <a:pPr>
              <a:defRPr/>
            </a:pPr>
            <a:endParaRPr lang="pl-PL" sz="11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Pole tekstowe 233"/>
          <p:cNvSpPr txBox="1">
            <a:spLocks/>
          </p:cNvSpPr>
          <p:nvPr/>
        </p:nvSpPr>
        <p:spPr bwMode="auto">
          <a:xfrm>
            <a:off x="2962275" y="4559300"/>
            <a:ext cx="5789613" cy="3746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pl-PL" sz="1100" dirty="0">
                <a:solidFill>
                  <a:schemeClr val="accent6"/>
                </a:solidFill>
                <a:latin typeface="Calibri" pitchFamily="34" charset="0"/>
                <a:cs typeface="Arial" pitchFamily="34" charset="0"/>
              </a:rPr>
              <a:t>Informacja o faktach mogących świadczyć o marnotrawieniu</a:t>
            </a:r>
          </a:p>
          <a:p>
            <a:pPr>
              <a:defRPr/>
            </a:pPr>
            <a:endParaRPr lang="pl-PL" sz="11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Pole tekstowe 11"/>
          <p:cNvSpPr txBox="1">
            <a:spLocks/>
          </p:cNvSpPr>
          <p:nvPr/>
        </p:nvSpPr>
        <p:spPr bwMode="auto">
          <a:xfrm>
            <a:off x="2962275" y="5013325"/>
            <a:ext cx="5789613" cy="3429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pl-PL" sz="1100" dirty="0">
                <a:solidFill>
                  <a:schemeClr val="accent6"/>
                </a:solidFill>
                <a:latin typeface="Calibri" pitchFamily="34" charset="0"/>
                <a:cs typeface="Arial" pitchFamily="34" charset="0"/>
              </a:rPr>
              <a:t>Informacja o zmianie sytuacji klienta mogącej mieć wpływ na przyznanie świadczenia</a:t>
            </a:r>
            <a:endParaRPr lang="pl-PL" sz="11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2051050" y="128588"/>
            <a:ext cx="68421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solidFill>
                  <a:srgbClr val="7030A0"/>
                </a:solidFill>
              </a:rPr>
              <a:t>Oddzielenie </a:t>
            </a:r>
            <a:r>
              <a:rPr lang="pl-PL" sz="2000" b="1" dirty="0">
                <a:solidFill>
                  <a:schemeClr val="accent6"/>
                </a:solidFill>
              </a:rPr>
              <a:t>procedury</a:t>
            </a:r>
            <a:r>
              <a:rPr lang="pl-PL" sz="2000" b="1" dirty="0">
                <a:solidFill>
                  <a:srgbClr val="7030A0"/>
                </a:solidFill>
              </a:rPr>
              <a:t> administracyjnej przyznawania świadczeń pomocy społecznej od pracy socjalnej</a:t>
            </a:r>
            <a:endParaRPr lang="pl-PL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91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mtClean="0">
                <a:solidFill>
                  <a:srgbClr val="005392"/>
                </a:solidFill>
              </a:rPr>
              <a:t/>
            </a:r>
            <a:br>
              <a:rPr lang="pl-PL" smtClean="0">
                <a:solidFill>
                  <a:srgbClr val="005392"/>
                </a:solidFill>
              </a:rPr>
            </a:br>
            <a:endParaRPr lang="pl-PL" smtClean="0"/>
          </a:p>
        </p:txBody>
      </p:sp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1588" indent="12700">
              <a:buFontTx/>
              <a:buNone/>
              <a:defRPr/>
            </a:pPr>
            <a:endParaRPr lang="pl-PL" sz="2200" dirty="0" smtClean="0"/>
          </a:p>
          <a:p>
            <a:pPr>
              <a:buFontTx/>
              <a:buNone/>
              <a:defRPr/>
            </a:pPr>
            <a:endParaRPr lang="pl-PL" sz="18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67544" y="1397000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5" name="Diagram 656"/>
          <p:cNvPicPr>
            <a:picLocks noChangeAspect="1" noChangeArrowheads="1"/>
          </p:cNvPicPr>
          <p:nvPr/>
        </p:nvPicPr>
        <p:blipFill>
          <a:blip r:embed="rId8"/>
          <a:srcRect l="-760" t="-2629" r="-372"/>
          <a:stretch>
            <a:fillRect/>
          </a:stretch>
        </p:blipFill>
        <p:spPr bwMode="auto">
          <a:xfrm>
            <a:off x="1476375" y="1412875"/>
            <a:ext cx="568801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Prostokąt 9"/>
          <p:cNvSpPr>
            <a:spLocks noChangeArrowheads="1"/>
          </p:cNvSpPr>
          <p:nvPr/>
        </p:nvSpPr>
        <p:spPr bwMode="auto">
          <a:xfrm>
            <a:off x="2627313" y="323850"/>
            <a:ext cx="6121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</a:pPr>
            <a:r>
              <a:rPr lang="pl-PL" sz="2000" b="1">
                <a:solidFill>
                  <a:srgbClr val="7030A0"/>
                </a:solidFill>
              </a:rPr>
              <a:t>Przykłady rozwiązań organizacyjnych – mały 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mtClean="0">
                <a:solidFill>
                  <a:srgbClr val="005392"/>
                </a:solidFill>
              </a:rPr>
              <a:t/>
            </a:r>
            <a:br>
              <a:rPr lang="pl-PL" smtClean="0">
                <a:solidFill>
                  <a:srgbClr val="005392"/>
                </a:solidFill>
              </a:rPr>
            </a:br>
            <a:endParaRPr lang="pl-PL" smtClean="0"/>
          </a:p>
        </p:txBody>
      </p:sp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1588" indent="12700">
              <a:buFontTx/>
              <a:buNone/>
              <a:defRPr/>
            </a:pPr>
            <a:endParaRPr lang="pl-PL" sz="2200" dirty="0" smtClean="0"/>
          </a:p>
          <a:p>
            <a:pPr>
              <a:buFontTx/>
              <a:buNone/>
              <a:defRPr/>
            </a:pPr>
            <a:endParaRPr lang="pl-PL" sz="18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67544" y="1397000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Diagram 3"/>
          <p:cNvPicPr>
            <a:picLocks noChangeAspect="1" noChangeArrowheads="1"/>
          </p:cNvPicPr>
          <p:nvPr/>
        </p:nvPicPr>
        <p:blipFill>
          <a:blip r:embed="rId8"/>
          <a:srcRect l="-4361" r="-4253"/>
          <a:stretch>
            <a:fillRect/>
          </a:stretch>
        </p:blipFill>
        <p:spPr bwMode="auto">
          <a:xfrm>
            <a:off x="1403350" y="1412875"/>
            <a:ext cx="604837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Prostokąt 10"/>
          <p:cNvSpPr>
            <a:spLocks noChangeArrowheads="1"/>
          </p:cNvSpPr>
          <p:nvPr/>
        </p:nvSpPr>
        <p:spPr bwMode="auto">
          <a:xfrm>
            <a:off x="2627313" y="323850"/>
            <a:ext cx="6121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</a:pPr>
            <a:r>
              <a:rPr lang="pl-PL" sz="2000" b="1">
                <a:solidFill>
                  <a:srgbClr val="7030A0"/>
                </a:solidFill>
              </a:rPr>
              <a:t>Przykłady rozwiązań organizacyjnych – mały 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mtClean="0">
                <a:solidFill>
                  <a:srgbClr val="005392"/>
                </a:solidFill>
              </a:rPr>
              <a:t/>
            </a:r>
            <a:br>
              <a:rPr lang="pl-PL" smtClean="0">
                <a:solidFill>
                  <a:srgbClr val="005392"/>
                </a:solidFill>
              </a:rPr>
            </a:br>
            <a:endParaRPr lang="pl-PL" smtClean="0"/>
          </a:p>
        </p:txBody>
      </p:sp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1588" indent="12700">
              <a:buFontTx/>
              <a:buNone/>
              <a:defRPr/>
            </a:pPr>
            <a:endParaRPr lang="pl-PL" sz="2200" dirty="0" smtClean="0"/>
          </a:p>
          <a:p>
            <a:pPr>
              <a:buFontTx/>
              <a:buNone/>
              <a:defRPr/>
            </a:pPr>
            <a:endParaRPr lang="pl-PL" sz="1800" dirty="0"/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827088" y="1989138"/>
            <a:ext cx="7772400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algn="ctr">
              <a:defRPr/>
            </a:pPr>
            <a:r>
              <a:rPr lang="pl-PL" sz="4400" kern="0" dirty="0">
                <a:solidFill>
                  <a:srgbClr val="005392"/>
                </a:solidFill>
                <a:latin typeface="+mn-lt"/>
                <a:ea typeface="+mj-ea"/>
                <a:cs typeface="+mj-cs"/>
              </a:rPr>
              <a:t/>
            </a:r>
            <a:br>
              <a:rPr lang="pl-PL" sz="4400" kern="0" dirty="0">
                <a:solidFill>
                  <a:srgbClr val="005392"/>
                </a:solidFill>
                <a:latin typeface="+mn-lt"/>
                <a:ea typeface="+mj-ea"/>
                <a:cs typeface="+mj-cs"/>
              </a:rPr>
            </a:br>
            <a:endParaRPr lang="pl-PL" sz="4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grpSp>
        <p:nvGrpSpPr>
          <p:cNvPr id="3" name="Grupa 12"/>
          <p:cNvGrpSpPr/>
          <p:nvPr/>
        </p:nvGrpSpPr>
        <p:grpSpPr>
          <a:xfrm>
            <a:off x="539552" y="2708920"/>
            <a:ext cx="7776864" cy="3312368"/>
            <a:chOff x="1872209" y="0"/>
            <a:chExt cx="5829798" cy="79768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4" name="Prostokąt zaokrąglony 13"/>
            <p:cNvSpPr/>
            <p:nvPr/>
          </p:nvSpPr>
          <p:spPr>
            <a:xfrm rot="10800000" flipV="1">
              <a:off x="1872209" y="0"/>
              <a:ext cx="5829798" cy="797682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</p:sp>
        <p:sp>
          <p:nvSpPr>
            <p:cNvPr id="15" name="Prostokąt 14"/>
            <p:cNvSpPr/>
            <p:nvPr/>
          </p:nvSpPr>
          <p:spPr>
            <a:xfrm>
              <a:off x="1926189" y="0"/>
              <a:ext cx="5751918" cy="6979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34290" rIns="68580" bIns="34290" spcCol="1270" anchor="ctr"/>
            <a:lstStyle/>
            <a:p>
              <a:pPr>
                <a:defRPr/>
              </a:pPr>
              <a:r>
                <a:rPr lang="pl-PL" dirty="0">
                  <a:solidFill>
                    <a:srgbClr val="7030A0"/>
                  </a:solidFill>
                </a:rPr>
                <a:t>.</a:t>
              </a:r>
            </a:p>
            <a:p>
              <a:pPr>
                <a:defRPr/>
              </a:pPr>
              <a:r>
                <a:rPr lang="pl-PL" dirty="0">
                  <a:solidFill>
                    <a:srgbClr val="7030A0"/>
                  </a:solidFill>
                </a:rPr>
                <a:t> </a:t>
              </a:r>
            </a:p>
            <a:p>
              <a:pPr>
                <a:defRPr/>
              </a:pPr>
              <a:r>
                <a:rPr lang="pl-PL" dirty="0">
                  <a:solidFill>
                    <a:srgbClr val="7030A0"/>
                  </a:solidFill>
                </a:rPr>
                <a:t>Przy wdrażaniu standardów usługi w ramach modelu przyjęto następujące ścieżki/warianty wdrażania: </a:t>
              </a:r>
            </a:p>
            <a:p>
              <a:pPr>
                <a:defRPr/>
              </a:pPr>
              <a:r>
                <a:rPr lang="pl-PL" b="1" dirty="0">
                  <a:solidFill>
                    <a:srgbClr val="7030A0"/>
                  </a:solidFill>
                </a:rPr>
                <a:t>I . wprowadzenie standardu ‒</a:t>
              </a:r>
              <a:r>
                <a:rPr lang="pl-PL" b="1" i="1" dirty="0">
                  <a:solidFill>
                    <a:srgbClr val="7030A0"/>
                  </a:solidFill>
                </a:rPr>
                <a:t> </a:t>
              </a:r>
              <a:r>
                <a:rPr lang="pl-PL" dirty="0">
                  <a:solidFill>
                    <a:srgbClr val="7030A0"/>
                  </a:solidFill>
                </a:rPr>
                <a:t>usługa jest wykonywana w </a:t>
              </a:r>
              <a:r>
                <a:rPr lang="pl-PL" dirty="0" err="1">
                  <a:solidFill>
                    <a:srgbClr val="7030A0"/>
                  </a:solidFill>
                </a:rPr>
                <a:t>JOPS-ie</a:t>
              </a:r>
              <a:r>
                <a:rPr lang="pl-PL" dirty="0">
                  <a:solidFill>
                    <a:srgbClr val="7030A0"/>
                  </a:solidFill>
                </a:rPr>
                <a:t> w niezmienionej formie realizacji, a jedynym elementem wdrożenia jest wprowadzenie standardu usługi, </a:t>
              </a:r>
            </a:p>
            <a:p>
              <a:pPr>
                <a:defRPr/>
              </a:pPr>
              <a:r>
                <a:rPr lang="pl-PL" b="1" dirty="0">
                  <a:solidFill>
                    <a:srgbClr val="7030A0"/>
                  </a:solidFill>
                </a:rPr>
                <a:t>II. zmiana formy ‒</a:t>
              </a:r>
              <a:r>
                <a:rPr lang="pl-PL" b="1" i="1" dirty="0">
                  <a:solidFill>
                    <a:srgbClr val="7030A0"/>
                  </a:solidFill>
                </a:rPr>
                <a:t> </a:t>
              </a:r>
              <a:r>
                <a:rPr lang="pl-PL" dirty="0">
                  <a:solidFill>
                    <a:srgbClr val="7030A0"/>
                  </a:solidFill>
                </a:rPr>
                <a:t> usługa jest wykonywana w </a:t>
              </a:r>
              <a:r>
                <a:rPr lang="pl-PL" dirty="0" err="1">
                  <a:solidFill>
                    <a:srgbClr val="7030A0"/>
                  </a:solidFill>
                </a:rPr>
                <a:t>JOPS-ie</a:t>
              </a:r>
              <a:r>
                <a:rPr lang="pl-PL" dirty="0">
                  <a:solidFill>
                    <a:srgbClr val="7030A0"/>
                  </a:solidFill>
                </a:rPr>
                <a:t>, natomiast w ramach wdrażania standardu zmianie ulega forma jej realizacji., </a:t>
              </a:r>
            </a:p>
            <a:p>
              <a:pPr>
                <a:defRPr/>
              </a:pPr>
              <a:r>
                <a:rPr lang="pl-PL" b="1" dirty="0">
                  <a:solidFill>
                    <a:srgbClr val="7030A0"/>
                  </a:solidFill>
                </a:rPr>
                <a:t>III. nowa usługa</a:t>
              </a:r>
              <a:r>
                <a:rPr lang="pl-PL" b="1" i="1" dirty="0">
                  <a:solidFill>
                    <a:srgbClr val="7030A0"/>
                  </a:solidFill>
                </a:rPr>
                <a:t> ‒ </a:t>
              </a:r>
              <a:r>
                <a:rPr lang="pl-PL" dirty="0" err="1">
                  <a:solidFill>
                    <a:srgbClr val="7030A0"/>
                  </a:solidFill>
                </a:rPr>
                <a:t>usługa</a:t>
              </a:r>
              <a:r>
                <a:rPr lang="pl-PL" dirty="0">
                  <a:solidFill>
                    <a:srgbClr val="7030A0"/>
                  </a:solidFill>
                </a:rPr>
                <a:t> nie jest wykonywana w </a:t>
              </a:r>
              <a:r>
                <a:rPr lang="pl-PL" dirty="0" err="1">
                  <a:solidFill>
                    <a:srgbClr val="7030A0"/>
                  </a:solidFill>
                </a:rPr>
                <a:t>JOPS-ie</a:t>
              </a:r>
              <a:r>
                <a:rPr lang="pl-PL" dirty="0">
                  <a:solidFill>
                    <a:srgbClr val="7030A0"/>
                  </a:solidFill>
                </a:rPr>
                <a:t>; w ramach wdrażania zostanie wprowadzona nowa usługa w określonej formie realizacji oraz o określonym standardzie.</a:t>
              </a:r>
              <a:endParaRPr lang="pl-PL" dirty="0">
                <a:solidFill>
                  <a:srgbClr val="7030A0"/>
                </a:solidFill>
              </a:endParaRPr>
            </a:p>
          </p:txBody>
        </p:sp>
      </p:grpSp>
      <p:sp>
        <p:nvSpPr>
          <p:cNvPr id="28678" name="Prostokąt 18"/>
          <p:cNvSpPr>
            <a:spLocks noChangeArrowheads="1"/>
          </p:cNvSpPr>
          <p:nvPr/>
        </p:nvSpPr>
        <p:spPr bwMode="auto">
          <a:xfrm>
            <a:off x="3059113" y="404813"/>
            <a:ext cx="3602037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</a:pPr>
            <a:r>
              <a:rPr lang="pl-PL" sz="2400" b="1">
                <a:solidFill>
                  <a:srgbClr val="7030A0"/>
                </a:solidFill>
              </a:rPr>
              <a:t>Sposób realizacji usług</a:t>
            </a:r>
          </a:p>
        </p:txBody>
      </p:sp>
      <p:grpSp>
        <p:nvGrpSpPr>
          <p:cNvPr id="21" name="Grupa 12"/>
          <p:cNvGrpSpPr/>
          <p:nvPr/>
        </p:nvGrpSpPr>
        <p:grpSpPr>
          <a:xfrm>
            <a:off x="539552" y="1340768"/>
            <a:ext cx="7776864" cy="1152128"/>
            <a:chOff x="1872209" y="0"/>
            <a:chExt cx="5829798" cy="79768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2" name="Prostokąt zaokrąglony 21"/>
            <p:cNvSpPr/>
            <p:nvPr/>
          </p:nvSpPr>
          <p:spPr>
            <a:xfrm rot="10800000" flipV="1">
              <a:off x="1872209" y="0"/>
              <a:ext cx="5829798" cy="797682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</p:sp>
        <p:sp>
          <p:nvSpPr>
            <p:cNvPr id="23" name="Prostokąt 22"/>
            <p:cNvSpPr/>
            <p:nvPr/>
          </p:nvSpPr>
          <p:spPr>
            <a:xfrm>
              <a:off x="1911149" y="98176"/>
              <a:ext cx="5751918" cy="2009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34290" rIns="68580" bIns="34290" spcCol="1270" anchor="ctr"/>
            <a:lstStyle/>
            <a:p>
              <a:pPr>
                <a:defRPr/>
              </a:pPr>
              <a:endParaRPr lang="pl-PL" dirty="0">
                <a:solidFill>
                  <a:srgbClr val="7030A0"/>
                </a:solidFill>
              </a:endParaRPr>
            </a:p>
          </p:txBody>
        </p:sp>
      </p:grpSp>
      <p:sp>
        <p:nvSpPr>
          <p:cNvPr id="28680" name="Prostokąt 23"/>
          <p:cNvSpPr>
            <a:spLocks noChangeArrowheads="1"/>
          </p:cNvSpPr>
          <p:nvPr/>
        </p:nvSpPr>
        <p:spPr bwMode="auto">
          <a:xfrm>
            <a:off x="827088" y="1412875"/>
            <a:ext cx="7200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solidFill>
                  <a:srgbClr val="7030A0"/>
                </a:solidFill>
              </a:rPr>
              <a:t>Model organizacji usług jest ściśle związany ze standardami usług, dlatego wdrażany będzie jednocześnie model organizowania usług oraz standard usługi. 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pl-P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1588" indent="12700">
              <a:buFontTx/>
              <a:buNone/>
              <a:defRPr/>
            </a:pPr>
            <a:endParaRPr lang="pl-PL" sz="2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pl-PL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827088" y="1989138"/>
            <a:ext cx="7772400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algn="ctr">
              <a:defRPr/>
            </a:pPr>
            <a:r>
              <a:rPr lang="pl-PL" sz="44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/>
            </a:r>
            <a:br>
              <a:rPr lang="pl-PL" sz="44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</a:br>
            <a:endParaRPr lang="pl-PL" sz="4400" kern="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79388" y="1238250"/>
          <a:ext cx="8713787" cy="4237038"/>
        </p:xfrm>
        <a:graphic>
          <a:graphicData uri="http://schemas.openxmlformats.org/drawingml/2006/table">
            <a:tbl>
              <a:tblPr/>
              <a:tblGrid>
                <a:gridCol w="1712912"/>
                <a:gridCol w="1366838"/>
                <a:gridCol w="1330325"/>
                <a:gridCol w="1398587"/>
                <a:gridCol w="1330325"/>
                <a:gridCol w="1574800"/>
              </a:tblGrid>
              <a:tr h="3095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Formy realizacji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Usługi opiekuńcze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KIS z treningiem pracy 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85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Wariant I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wprowadzenie standardu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Wariant II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zmiana formy wprowadzenie standardu, 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Wariant I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wprowadzenie standardu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Wariant II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zmiana formy wprowadzenie standardu, 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Wariant III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nowa usługa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zmiana formy wprowadzenie standardu, ,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W ramach własnych struktur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gops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gops, mgops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mops/mopr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W trybie PZP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gops, mgops mops/mopr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gops, mgops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W trybie udpp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mgops, mops/mopr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mgops, 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mgops, mops/mopr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mgops, mops/mopr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gops, mgops,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mops/mopr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Partnerstwo lokalne ops-u z pup-em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gops, mgops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gops, mgops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48" name="Rectangle 1"/>
          <p:cNvSpPr>
            <a:spLocks noChangeArrowheads="1"/>
          </p:cNvSpPr>
          <p:nvPr/>
        </p:nvSpPr>
        <p:spPr bwMode="auto">
          <a:xfrm>
            <a:off x="2195513" y="230188"/>
            <a:ext cx="66976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l-PL" b="1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Możliwe warianty wdrażania standardów i nowych form realizacji dla usług opiekuńczych w miejscu zamieszkania i Klubu Integracji</a:t>
            </a:r>
            <a:endParaRPr lang="pl-PL" b="1">
              <a:solidFill>
                <a:srgbClr val="7030A0"/>
              </a:solidFill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12"/>
          <p:cNvSpPr>
            <a:spLocks noGrp="1" noChangeArrowheads="1"/>
          </p:cNvSpPr>
          <p:nvPr>
            <p:ph type="title"/>
          </p:nvPr>
        </p:nvSpPr>
        <p:spPr>
          <a:xfrm>
            <a:off x="1908175" y="0"/>
            <a:ext cx="6985000" cy="1143000"/>
          </a:xfrm>
        </p:spPr>
        <p:txBody>
          <a:bodyPr/>
          <a:lstStyle/>
          <a:p>
            <a:r>
              <a:rPr lang="pl-PL" sz="2000" b="1" smtClean="0">
                <a:solidFill>
                  <a:srgbClr val="7030A0"/>
                </a:solidFill>
              </a:rPr>
              <a:t>Wskazówki do wdrażania modelu realizacji </a:t>
            </a:r>
            <a:br>
              <a:rPr lang="pl-PL" sz="2000" b="1" smtClean="0">
                <a:solidFill>
                  <a:srgbClr val="7030A0"/>
                </a:solidFill>
              </a:rPr>
            </a:br>
            <a:r>
              <a:rPr lang="pl-PL" sz="2000" b="1" smtClean="0">
                <a:solidFill>
                  <a:srgbClr val="7030A0"/>
                </a:solidFill>
              </a:rPr>
              <a:t>usług pomocy społecznej o określonym standardzie</a:t>
            </a:r>
            <a:endParaRPr lang="pl-PL" sz="2000" smtClean="0">
              <a:solidFill>
                <a:srgbClr val="7030A0"/>
              </a:solidFill>
            </a:endParaRPr>
          </a:p>
        </p:txBody>
      </p:sp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1588" indent="12700">
              <a:buFontTx/>
              <a:buNone/>
              <a:defRPr/>
            </a:pPr>
            <a:endParaRPr lang="pl-PL" sz="2200" dirty="0" smtClean="0"/>
          </a:p>
          <a:p>
            <a:pPr>
              <a:buFontTx/>
              <a:buNone/>
              <a:defRPr/>
            </a:pPr>
            <a:endParaRPr lang="pl-PL" sz="1800" dirty="0"/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827088" y="1989138"/>
            <a:ext cx="7772400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algn="ctr">
              <a:defRPr/>
            </a:pPr>
            <a:r>
              <a:rPr lang="pl-PL" sz="4400" kern="0" dirty="0">
                <a:solidFill>
                  <a:srgbClr val="005392"/>
                </a:solidFill>
                <a:latin typeface="+mn-lt"/>
                <a:ea typeface="+mj-ea"/>
                <a:cs typeface="+mj-cs"/>
              </a:rPr>
              <a:t/>
            </a:r>
            <a:br>
              <a:rPr lang="pl-PL" sz="4400" kern="0" dirty="0">
                <a:solidFill>
                  <a:srgbClr val="005392"/>
                </a:solidFill>
                <a:latin typeface="+mn-lt"/>
                <a:ea typeface="+mj-ea"/>
                <a:cs typeface="+mj-cs"/>
              </a:rPr>
            </a:br>
            <a:endParaRPr lang="pl-PL" sz="4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grpSp>
        <p:nvGrpSpPr>
          <p:cNvPr id="13" name="Grupa 12"/>
          <p:cNvGrpSpPr/>
          <p:nvPr/>
        </p:nvGrpSpPr>
        <p:grpSpPr>
          <a:xfrm>
            <a:off x="539552" y="1844824"/>
            <a:ext cx="8064896" cy="2952328"/>
            <a:chOff x="1757899" y="-156068"/>
            <a:chExt cx="5905168" cy="91481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4" name="Prostokąt zaokrąglony 13"/>
            <p:cNvSpPr/>
            <p:nvPr/>
          </p:nvSpPr>
          <p:spPr>
            <a:xfrm rot="10800000" flipV="1">
              <a:off x="1757899" y="-156068"/>
              <a:ext cx="5829798" cy="901727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</p:sp>
        <p:sp>
          <p:nvSpPr>
            <p:cNvPr id="15" name="Prostokąt 14"/>
            <p:cNvSpPr/>
            <p:nvPr/>
          </p:nvSpPr>
          <p:spPr>
            <a:xfrm>
              <a:off x="1911149" y="-156068"/>
              <a:ext cx="5751918" cy="9148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34290" rIns="68580" bIns="34290" spcCol="1270" anchor="ctr"/>
            <a:lstStyle/>
            <a:p>
              <a:pPr>
                <a:defRPr/>
              </a:pPr>
              <a:endParaRPr lang="pl-PL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55650" y="1993900"/>
            <a:ext cx="7056438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28600" algn="just">
              <a:lnSpc>
                <a:spcPct val="150000"/>
              </a:lnSpc>
            </a:pPr>
            <a:r>
              <a:rPr lang="pl-PL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Przy wdrażaniu modelu realizacji usług o określonym standardzie można wyodrębnić następujące fazy: </a:t>
            </a:r>
            <a:endParaRPr lang="pl-PL">
              <a:solidFill>
                <a:srgbClr val="7030A0"/>
              </a:solidFill>
              <a:ea typeface="Calibri" pitchFamily="34" charset="0"/>
              <a:cs typeface="Arial" charset="0"/>
            </a:endParaRPr>
          </a:p>
          <a:p>
            <a:pPr indent="228600" algn="just" eaLnBrk="0" hangingPunct="0">
              <a:lnSpc>
                <a:spcPct val="150000"/>
              </a:lnSpc>
              <a:buFontTx/>
              <a:buChar char="•"/>
            </a:pPr>
            <a:r>
              <a:rPr lang="pl-PL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Faza I – przystąpienie do projektu.</a:t>
            </a:r>
            <a:endParaRPr lang="pl-PL">
              <a:solidFill>
                <a:srgbClr val="7030A0"/>
              </a:solidFill>
              <a:cs typeface="Arial" charset="0"/>
            </a:endParaRPr>
          </a:p>
          <a:p>
            <a:pPr indent="228600" algn="just" eaLnBrk="0" hangingPunct="0">
              <a:lnSpc>
                <a:spcPct val="150000"/>
              </a:lnSpc>
              <a:buFontTx/>
              <a:buChar char="•"/>
            </a:pPr>
            <a:r>
              <a:rPr lang="pl-PL">
                <a:solidFill>
                  <a:srgbClr val="7030A0"/>
                </a:solidFill>
                <a:latin typeface="Times New Roman" pitchFamily="18" charset="0"/>
              </a:rPr>
              <a:t>Faza II – przygotowanie do realizacji projektu.</a:t>
            </a:r>
            <a:endParaRPr lang="pl-PL">
              <a:solidFill>
                <a:srgbClr val="7030A0"/>
              </a:solidFill>
              <a:cs typeface="Arial" charset="0"/>
            </a:endParaRPr>
          </a:p>
          <a:p>
            <a:pPr indent="228600" algn="just" eaLnBrk="0" hangingPunct="0">
              <a:lnSpc>
                <a:spcPct val="150000"/>
              </a:lnSpc>
              <a:buFontTx/>
              <a:buChar char="•"/>
            </a:pPr>
            <a:r>
              <a:rPr lang="pl-PL">
                <a:solidFill>
                  <a:srgbClr val="7030A0"/>
                </a:solidFill>
                <a:latin typeface="Times New Roman" pitchFamily="18" charset="0"/>
              </a:rPr>
              <a:t>Faza III – wdrożenie modelu realizacji usług o określonym standardzie.</a:t>
            </a:r>
            <a:endParaRPr lang="pl-PL">
              <a:solidFill>
                <a:srgbClr val="7030A0"/>
              </a:solidFill>
              <a:cs typeface="Arial" charset="0"/>
            </a:endParaRPr>
          </a:p>
          <a:p>
            <a:pPr indent="228600" algn="just" eaLnBrk="0" hangingPunct="0">
              <a:lnSpc>
                <a:spcPct val="150000"/>
              </a:lnSpc>
              <a:buFontTx/>
              <a:buChar char="•"/>
            </a:pPr>
            <a:r>
              <a:rPr lang="pl-PL">
                <a:solidFill>
                  <a:srgbClr val="7030A0"/>
                </a:solidFill>
                <a:latin typeface="Times New Roman" pitchFamily="18" charset="0"/>
              </a:rPr>
              <a:t>Faza IV – ewaluacja modelu realizacji usług o określonym standardzie.</a:t>
            </a:r>
            <a:endParaRPr lang="pl-PL">
              <a:solidFill>
                <a:srgbClr val="7030A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12"/>
          <p:cNvSpPr>
            <a:spLocks noGrp="1" noChangeArrowheads="1"/>
          </p:cNvSpPr>
          <p:nvPr>
            <p:ph type="title"/>
          </p:nvPr>
        </p:nvSpPr>
        <p:spPr>
          <a:xfrm>
            <a:off x="2195513" y="0"/>
            <a:ext cx="6480175" cy="1143000"/>
          </a:xfrm>
        </p:spPr>
        <p:txBody>
          <a:bodyPr/>
          <a:lstStyle/>
          <a:p>
            <a:r>
              <a:rPr lang="pl-PL" sz="2000" b="1" smtClean="0">
                <a:solidFill>
                  <a:srgbClr val="7030A0"/>
                </a:solidFill>
              </a:rPr>
              <a:t>Wskazówki do wdrażania modelu realizacji </a:t>
            </a:r>
            <a:br>
              <a:rPr lang="pl-PL" sz="2000" b="1" smtClean="0">
                <a:solidFill>
                  <a:srgbClr val="7030A0"/>
                </a:solidFill>
              </a:rPr>
            </a:br>
            <a:r>
              <a:rPr lang="pl-PL" sz="2000" b="1" smtClean="0">
                <a:solidFill>
                  <a:srgbClr val="7030A0"/>
                </a:solidFill>
              </a:rPr>
              <a:t>usług pomocy społecznej o określonym standardzie</a:t>
            </a:r>
            <a:endParaRPr lang="pl-PL" sz="2000" smtClean="0">
              <a:solidFill>
                <a:srgbClr val="7030A0"/>
              </a:solidFill>
            </a:endParaRPr>
          </a:p>
        </p:txBody>
      </p:sp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1588" indent="12700">
              <a:buFontTx/>
              <a:buNone/>
              <a:defRPr/>
            </a:pPr>
            <a:endParaRPr lang="pl-PL" sz="2200" dirty="0" smtClean="0"/>
          </a:p>
          <a:p>
            <a:pPr>
              <a:buFontTx/>
              <a:buNone/>
              <a:defRPr/>
            </a:pPr>
            <a:endParaRPr lang="pl-PL" sz="1800" dirty="0"/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827088" y="1989138"/>
            <a:ext cx="7772400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algn="ctr">
              <a:defRPr/>
            </a:pPr>
            <a:r>
              <a:rPr lang="pl-PL" sz="4400" kern="0" dirty="0">
                <a:solidFill>
                  <a:srgbClr val="005392"/>
                </a:solidFill>
                <a:latin typeface="+mn-lt"/>
                <a:ea typeface="+mj-ea"/>
                <a:cs typeface="+mj-cs"/>
              </a:rPr>
              <a:t/>
            </a:r>
            <a:br>
              <a:rPr lang="pl-PL" sz="4400" kern="0" dirty="0">
                <a:solidFill>
                  <a:srgbClr val="005392"/>
                </a:solidFill>
                <a:latin typeface="+mn-lt"/>
                <a:ea typeface="+mj-ea"/>
                <a:cs typeface="+mj-cs"/>
              </a:rPr>
            </a:br>
            <a:endParaRPr lang="pl-PL" sz="4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95288" y="1412875"/>
          <a:ext cx="8353425" cy="4176713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Faza I – przystąpienie do projektu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3544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1. Wybór usług pomocy społecznej i wariantu wdrażania, 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2. Określenie rozwiązania modelowego oddzielenia postępowania administracyjnego  w sprawie świadczeń pomocy społecznej od pracy socjalnej 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3. Analiza zasobów kadrowych i technicznych; jej dostosowanie do wymogów standardów,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4. Analiza kosztów wdrażania - kierownik JOPS, 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5. Konsultacja modelu z organami decyzyjnymi samorządu  - kierownik JOPS,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6. Decyzja o przystąpieniu do projektu – odpowiednie organy decyzyjne samorządu.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12"/>
          <p:cNvSpPr>
            <a:spLocks noGrp="1" noChangeArrowheads="1"/>
          </p:cNvSpPr>
          <p:nvPr>
            <p:ph type="title"/>
          </p:nvPr>
        </p:nvSpPr>
        <p:spPr>
          <a:xfrm>
            <a:off x="2195513" y="0"/>
            <a:ext cx="6480175" cy="1143000"/>
          </a:xfrm>
        </p:spPr>
        <p:txBody>
          <a:bodyPr/>
          <a:lstStyle/>
          <a:p>
            <a:r>
              <a:rPr lang="pl-PL" sz="2000" b="1" smtClean="0">
                <a:solidFill>
                  <a:srgbClr val="7030A0"/>
                </a:solidFill>
              </a:rPr>
              <a:t>Wskazówki do wdrażania modelu realizacji </a:t>
            </a:r>
            <a:br>
              <a:rPr lang="pl-PL" sz="2000" b="1" smtClean="0">
                <a:solidFill>
                  <a:srgbClr val="7030A0"/>
                </a:solidFill>
              </a:rPr>
            </a:br>
            <a:r>
              <a:rPr lang="pl-PL" sz="2000" b="1" smtClean="0">
                <a:solidFill>
                  <a:srgbClr val="7030A0"/>
                </a:solidFill>
              </a:rPr>
              <a:t>usług pomocy społecznej o określonym standardzie</a:t>
            </a:r>
            <a:endParaRPr lang="pl-PL" sz="2000" smtClean="0">
              <a:solidFill>
                <a:srgbClr val="7030A0"/>
              </a:solidFill>
            </a:endParaRPr>
          </a:p>
        </p:txBody>
      </p:sp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1588" indent="12700">
              <a:buFontTx/>
              <a:buNone/>
              <a:defRPr/>
            </a:pPr>
            <a:endParaRPr lang="pl-PL" sz="1800" dirty="0" smtClean="0"/>
          </a:p>
          <a:p>
            <a:pPr>
              <a:buFontTx/>
              <a:buNone/>
              <a:defRPr/>
            </a:pPr>
            <a:endParaRPr lang="pl-PL" sz="1800" dirty="0"/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827088" y="1989138"/>
            <a:ext cx="7772400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algn="ctr">
              <a:defRPr/>
            </a:pPr>
            <a:r>
              <a:rPr lang="pl-PL" kern="0" dirty="0">
                <a:solidFill>
                  <a:srgbClr val="005392"/>
                </a:solidFill>
                <a:latin typeface="+mn-lt"/>
                <a:ea typeface="+mj-ea"/>
                <a:cs typeface="+mj-cs"/>
              </a:rPr>
              <a:t/>
            </a:r>
            <a:br>
              <a:rPr lang="pl-PL" kern="0" dirty="0">
                <a:solidFill>
                  <a:srgbClr val="005392"/>
                </a:solidFill>
                <a:latin typeface="+mn-lt"/>
                <a:ea typeface="+mj-ea"/>
                <a:cs typeface="+mj-cs"/>
              </a:rPr>
            </a:br>
            <a:endParaRPr lang="pl-PL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95288" y="1268413"/>
          <a:ext cx="8208962" cy="4464050"/>
        </p:xfrm>
        <a:graphic>
          <a:graphicData uri="http://schemas.openxmlformats.org/drawingml/2006/table">
            <a:tbl>
              <a:tblPr/>
              <a:tblGrid>
                <a:gridCol w="8208962"/>
              </a:tblGrid>
              <a:tr h="811213">
                <a:tc>
                  <a:txBody>
                    <a:bodyPr/>
                    <a:lstStyle/>
                    <a:p>
                      <a:pPr marL="44926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44926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Faza II – przygotowanie do realizacji projektu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3652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1. Przygotowanie koniecznych dla wdrażania aktów wykonawczych (uchwał, zarządzeń) lub zmiany istniejących, w szczególności przygotowanie projektu budżetu wdrożenia modelu – kierownik JOPS, 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2. Przyjęcie uchwał – rada gminy/miasta/powiatu, 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3. Przygotowanie i wprowadzenie zarządzeń koniecznych do wdrażania projektu, 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4. Szkolenie pracowników zaangażowanych w realizację usługi na temat standardów usług i pracy socjalnej oraz modeli JOPS (idea zmian, wymogi, zadania, zakresy czynności, zasady współpracy i wymiana informacji) – specjaliści w ramach projektu.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/>
        </p:nvGraphicFramePr>
        <p:xfrm>
          <a:off x="467544" y="1124744"/>
          <a:ext cx="8208912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363" name="Tytuł 5"/>
          <p:cNvSpPr>
            <a:spLocks noGrp="1"/>
          </p:cNvSpPr>
          <p:nvPr>
            <p:ph type="title"/>
          </p:nvPr>
        </p:nvSpPr>
        <p:spPr>
          <a:xfrm>
            <a:off x="1835150" y="401638"/>
            <a:ext cx="6851650" cy="523875"/>
          </a:xfrm>
        </p:spPr>
        <p:txBody>
          <a:bodyPr>
            <a:spAutoFit/>
          </a:bodyPr>
          <a:lstStyle/>
          <a:p>
            <a:r>
              <a:rPr lang="pl-PL" sz="2800" smtClean="0">
                <a:solidFill>
                  <a:srgbClr val="005392"/>
                </a:solidFill>
              </a:rPr>
              <a:t>Struktura dokumentu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5C61C2-EE54-431C-B9D5-5E28FF9D7F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755C61C2-EE54-431C-B9D5-5E28FF9D7F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A33D9C-F011-42DC-AA64-4431C32C6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C5A33D9C-F011-42DC-AA64-4431C32C6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C7D822-4B95-46C0-9523-40ED29BD3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B2C7D822-4B95-46C0-9523-40ED29BD3B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BB3546-7DD6-482F-A3AD-2854E6DDE0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47BB3546-7DD6-482F-A3AD-2854E6DDE0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12"/>
          <p:cNvSpPr>
            <a:spLocks noGrp="1" noChangeArrowheads="1"/>
          </p:cNvSpPr>
          <p:nvPr>
            <p:ph type="title"/>
          </p:nvPr>
        </p:nvSpPr>
        <p:spPr>
          <a:xfrm>
            <a:off x="2195513" y="-1588"/>
            <a:ext cx="6480175" cy="1143001"/>
          </a:xfrm>
        </p:spPr>
        <p:txBody>
          <a:bodyPr/>
          <a:lstStyle/>
          <a:p>
            <a:r>
              <a:rPr lang="pl-PL" sz="2000" b="1" smtClean="0">
                <a:solidFill>
                  <a:srgbClr val="7030A0"/>
                </a:solidFill>
              </a:rPr>
              <a:t>Wskazówki do wdrażania modelu realizacji </a:t>
            </a:r>
            <a:br>
              <a:rPr lang="pl-PL" sz="2000" b="1" smtClean="0">
                <a:solidFill>
                  <a:srgbClr val="7030A0"/>
                </a:solidFill>
              </a:rPr>
            </a:br>
            <a:r>
              <a:rPr lang="pl-PL" sz="2000" b="1" smtClean="0">
                <a:solidFill>
                  <a:srgbClr val="7030A0"/>
                </a:solidFill>
              </a:rPr>
              <a:t>usług pomocy społecznej o określonym standardzie</a:t>
            </a:r>
            <a:endParaRPr lang="pl-PL" sz="2000" smtClean="0">
              <a:solidFill>
                <a:srgbClr val="7030A0"/>
              </a:solidFill>
            </a:endParaRPr>
          </a:p>
        </p:txBody>
      </p:sp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1411288"/>
            <a:ext cx="8229600" cy="4525962"/>
          </a:xfrm>
        </p:spPr>
        <p:txBody>
          <a:bodyPr/>
          <a:lstStyle/>
          <a:p>
            <a:pPr marL="1588" indent="12700">
              <a:buFontTx/>
              <a:buNone/>
              <a:defRPr/>
            </a:pPr>
            <a:endParaRPr lang="pl-PL" sz="1800" dirty="0" smtClean="0"/>
          </a:p>
          <a:p>
            <a:pPr>
              <a:buFontTx/>
              <a:buNone/>
              <a:defRPr/>
            </a:pPr>
            <a:endParaRPr lang="pl-PL" sz="1800" dirty="0"/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827088" y="1987550"/>
            <a:ext cx="7772400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algn="ctr">
              <a:defRPr/>
            </a:pPr>
            <a:r>
              <a:rPr lang="pl-PL" kern="0" dirty="0">
                <a:solidFill>
                  <a:srgbClr val="005392"/>
                </a:solidFill>
                <a:latin typeface="+mn-lt"/>
                <a:ea typeface="+mj-ea"/>
                <a:cs typeface="+mj-cs"/>
              </a:rPr>
              <a:t/>
            </a:r>
            <a:br>
              <a:rPr lang="pl-PL" kern="0" dirty="0">
                <a:solidFill>
                  <a:srgbClr val="005392"/>
                </a:solidFill>
                <a:latin typeface="+mn-lt"/>
                <a:ea typeface="+mj-ea"/>
                <a:cs typeface="+mj-cs"/>
              </a:rPr>
            </a:br>
            <a:endParaRPr lang="pl-PL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50825" y="1628775"/>
          <a:ext cx="8497888" cy="3922713"/>
        </p:xfrm>
        <a:graphic>
          <a:graphicData uri="http://schemas.openxmlformats.org/drawingml/2006/table">
            <a:tbl>
              <a:tblPr/>
              <a:tblGrid>
                <a:gridCol w="8497888"/>
              </a:tblGrid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Faza III – wdrożenie projektu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3290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1. Wdrażanie standardów usług, zmiana formy usługi, nowa usługa, itd. 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2. Wdrażanie rozwiązania modelowego oddzielenia postępowania administracyjnego  w sprawie świadczeń pomocy społecznej od pracy socjalnej, 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3. Wdrażanie rozwiązania modelowego współpracy koordynatora pieczy zastępczej i pracownika ds. świadczeń w systemie pieczy zastępczej (powiat)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4. Wdrażanie rozwiązań modelowych zapewniających doskonalenie pracy socjalnej, 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5. Wdrażanie standardów i narzędzi w pracy socjalnej, 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12"/>
          <p:cNvSpPr>
            <a:spLocks noGrp="1" noChangeArrowheads="1"/>
          </p:cNvSpPr>
          <p:nvPr>
            <p:ph type="title"/>
          </p:nvPr>
        </p:nvSpPr>
        <p:spPr>
          <a:xfrm>
            <a:off x="2195513" y="-1588"/>
            <a:ext cx="6480175" cy="1143001"/>
          </a:xfrm>
        </p:spPr>
        <p:txBody>
          <a:bodyPr/>
          <a:lstStyle/>
          <a:p>
            <a:r>
              <a:rPr lang="pl-PL" sz="2000" b="1" smtClean="0">
                <a:solidFill>
                  <a:srgbClr val="7030A0"/>
                </a:solidFill>
              </a:rPr>
              <a:t>Wskazówki do wdrażania modelu realizacji </a:t>
            </a:r>
            <a:br>
              <a:rPr lang="pl-PL" sz="2000" b="1" smtClean="0">
                <a:solidFill>
                  <a:srgbClr val="7030A0"/>
                </a:solidFill>
              </a:rPr>
            </a:br>
            <a:r>
              <a:rPr lang="pl-PL" sz="2000" b="1" smtClean="0">
                <a:solidFill>
                  <a:srgbClr val="7030A0"/>
                </a:solidFill>
              </a:rPr>
              <a:t>usług pomocy społecznej o określonym standardzie</a:t>
            </a:r>
            <a:endParaRPr lang="pl-PL" sz="2000" smtClean="0">
              <a:solidFill>
                <a:srgbClr val="7030A0"/>
              </a:solidFill>
            </a:endParaRPr>
          </a:p>
        </p:txBody>
      </p:sp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1411288"/>
            <a:ext cx="8229600" cy="4525962"/>
          </a:xfrm>
        </p:spPr>
        <p:txBody>
          <a:bodyPr/>
          <a:lstStyle/>
          <a:p>
            <a:pPr marL="1588" indent="12700">
              <a:buFontTx/>
              <a:buNone/>
              <a:defRPr/>
            </a:pPr>
            <a:endParaRPr lang="pl-PL" sz="1800" dirty="0" smtClean="0"/>
          </a:p>
          <a:p>
            <a:pPr>
              <a:buFontTx/>
              <a:buNone/>
              <a:defRPr/>
            </a:pPr>
            <a:endParaRPr lang="pl-PL" sz="1800" dirty="0"/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827088" y="1987550"/>
            <a:ext cx="7772400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algn="ctr">
              <a:defRPr/>
            </a:pPr>
            <a:r>
              <a:rPr lang="pl-PL" kern="0" dirty="0">
                <a:solidFill>
                  <a:srgbClr val="005392"/>
                </a:solidFill>
                <a:latin typeface="+mn-lt"/>
                <a:ea typeface="+mj-ea"/>
                <a:cs typeface="+mj-cs"/>
              </a:rPr>
              <a:t/>
            </a:r>
            <a:br>
              <a:rPr lang="pl-PL" kern="0" dirty="0">
                <a:solidFill>
                  <a:srgbClr val="005392"/>
                </a:solidFill>
                <a:latin typeface="+mn-lt"/>
                <a:ea typeface="+mj-ea"/>
                <a:cs typeface="+mj-cs"/>
              </a:rPr>
            </a:br>
            <a:endParaRPr lang="pl-PL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68313" y="1700213"/>
          <a:ext cx="7920037" cy="3816350"/>
        </p:xfrm>
        <a:graphic>
          <a:graphicData uri="http://schemas.openxmlformats.org/drawingml/2006/table">
            <a:tbl>
              <a:tblPr/>
              <a:tblGrid>
                <a:gridCol w="7920037"/>
              </a:tblGrid>
              <a:tr h="1090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Faza IV – ewaluacja projektu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2725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1. Przygotowanie, przez powołany przez kierownika JOPS zespół ds. ewaluacji projektu, który dokona podsumowania i przygotuje sprawozdanie z realizacji oraz uwagi do modelu realizacji usług o określonym standardzie, standardów usług i standardu pracy socjalnej.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2. Akceptacja sprawozdania – kierownik JOPS, zatwierdzenie ‒ odpowiednie organy samorządu.</a:t>
                      </a: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mtClean="0">
                <a:solidFill>
                  <a:srgbClr val="005392"/>
                </a:solidFill>
              </a:rPr>
              <a:t/>
            </a:r>
            <a:br>
              <a:rPr lang="pl-PL" smtClean="0">
                <a:solidFill>
                  <a:srgbClr val="005392"/>
                </a:solidFill>
              </a:rPr>
            </a:br>
            <a:endParaRPr lang="pl-PL" smtClean="0"/>
          </a:p>
        </p:txBody>
      </p:sp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1588" indent="12700">
              <a:buFontTx/>
              <a:buNone/>
              <a:defRPr/>
            </a:pPr>
            <a:endParaRPr lang="pl-PL" sz="2200" dirty="0" smtClean="0"/>
          </a:p>
          <a:p>
            <a:pPr>
              <a:buFontTx/>
              <a:buNone/>
              <a:defRPr/>
            </a:pPr>
            <a:endParaRPr lang="pl-PL" sz="1800" dirty="0"/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827088" y="1989138"/>
            <a:ext cx="7772400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algn="ctr">
              <a:defRPr/>
            </a:pPr>
            <a:r>
              <a:rPr lang="pl-PL" sz="4400" b="1" kern="0" dirty="0">
                <a:solidFill>
                  <a:srgbClr val="005392"/>
                </a:solidFill>
                <a:latin typeface="+mn-lt"/>
                <a:ea typeface="+mj-ea"/>
                <a:cs typeface="+mj-cs"/>
              </a:rPr>
              <a:t>Dziękuję za uwagę</a:t>
            </a:r>
          </a:p>
          <a:p>
            <a:pPr algn="ctr">
              <a:defRPr/>
            </a:pPr>
            <a:endParaRPr lang="pl-PL" sz="2000" kern="0" dirty="0">
              <a:solidFill>
                <a:schemeClr val="accent6"/>
              </a:solidFill>
              <a:latin typeface="+mn-lt"/>
              <a:ea typeface="+mj-ea"/>
              <a:cs typeface="+mj-cs"/>
            </a:endParaRPr>
          </a:p>
          <a:p>
            <a:pPr algn="ctr">
              <a:defRPr/>
            </a:pPr>
            <a:r>
              <a:rPr lang="pl-PL" sz="2000" kern="0" dirty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w imieniu </a:t>
            </a:r>
            <a:br>
              <a:rPr lang="pl-PL" sz="2000" kern="0" dirty="0">
                <a:solidFill>
                  <a:schemeClr val="accent6"/>
                </a:solidFill>
                <a:latin typeface="+mn-lt"/>
                <a:ea typeface="+mj-ea"/>
                <a:cs typeface="+mj-cs"/>
              </a:rPr>
            </a:br>
            <a:r>
              <a:rPr lang="pl-PL" sz="2000" i="1" kern="0" dirty="0">
                <a:solidFill>
                  <a:schemeClr val="accent6"/>
                </a:solidFill>
                <a:latin typeface="+mn-lt"/>
                <a:ea typeface="+mj-ea"/>
                <a:cs typeface="+mj-cs"/>
              </a:rPr>
              <a:t>zespołu ds. m</a:t>
            </a:r>
            <a:r>
              <a:rPr lang="pl-PL" sz="2000" i="1" dirty="0">
                <a:solidFill>
                  <a:schemeClr val="accent6"/>
                </a:solidFill>
                <a:latin typeface="+mn-lt"/>
              </a:rPr>
              <a:t>odelu realizacji usług </a:t>
            </a:r>
            <a:br>
              <a:rPr lang="pl-PL" sz="2000" i="1" dirty="0">
                <a:solidFill>
                  <a:schemeClr val="accent6"/>
                </a:solidFill>
                <a:latin typeface="+mn-lt"/>
              </a:rPr>
            </a:br>
            <a:r>
              <a:rPr lang="pl-PL" sz="2000" i="1" dirty="0">
                <a:solidFill>
                  <a:schemeClr val="accent6"/>
                </a:solidFill>
                <a:latin typeface="+mn-lt"/>
              </a:rPr>
              <a:t>o określonym standardzie w gminie</a:t>
            </a:r>
            <a:r>
              <a:rPr lang="pl-PL" sz="2000" dirty="0">
                <a:solidFill>
                  <a:schemeClr val="accent6"/>
                </a:solidFill>
                <a:latin typeface="+mn-lt"/>
              </a:rPr>
              <a:t> </a:t>
            </a:r>
          </a:p>
          <a:p>
            <a:pPr algn="ctr">
              <a:defRPr/>
            </a:pPr>
            <a:endParaRPr lang="pl-PL" sz="2000" dirty="0">
              <a:solidFill>
                <a:schemeClr val="accent6"/>
              </a:solidFill>
              <a:latin typeface="+mn-lt"/>
            </a:endParaRPr>
          </a:p>
          <a:p>
            <a:pPr algn="ctr">
              <a:defRPr/>
            </a:pPr>
            <a:r>
              <a:rPr lang="pl-PL" sz="2000" dirty="0">
                <a:solidFill>
                  <a:schemeClr val="accent6"/>
                </a:solidFill>
                <a:latin typeface="+mn-lt"/>
              </a:rPr>
              <a:t>w składzie: </a:t>
            </a:r>
          </a:p>
          <a:p>
            <a:pPr algn="ctr">
              <a:defRPr/>
            </a:pPr>
            <a:endParaRPr lang="pl-PL" sz="2000" dirty="0">
              <a:solidFill>
                <a:schemeClr val="accent6"/>
              </a:solidFill>
              <a:latin typeface="+mn-lt"/>
            </a:endParaRPr>
          </a:p>
          <a:p>
            <a:pPr algn="ctr">
              <a:defRPr/>
            </a:pPr>
            <a:r>
              <a:rPr lang="pl-PL" sz="2000" dirty="0">
                <a:solidFill>
                  <a:schemeClr val="accent6"/>
                </a:solidFill>
                <a:latin typeface="+mn-lt"/>
              </a:rPr>
              <a:t>Stanisław Myjak</a:t>
            </a:r>
          </a:p>
          <a:p>
            <a:pPr algn="ctr">
              <a:defRPr/>
            </a:pPr>
            <a:r>
              <a:rPr lang="pl-PL" sz="2000" dirty="0">
                <a:solidFill>
                  <a:schemeClr val="accent6"/>
                </a:solidFill>
                <a:latin typeface="+mn-lt"/>
              </a:rPr>
              <a:t>Adam Roznerski</a:t>
            </a:r>
          </a:p>
          <a:p>
            <a:pPr algn="ctr">
              <a:defRPr/>
            </a:pPr>
            <a:r>
              <a:rPr lang="pl-PL" sz="2000" dirty="0">
                <a:solidFill>
                  <a:schemeClr val="accent6"/>
                </a:solidFill>
                <a:latin typeface="+mn-lt"/>
              </a:rPr>
              <a:t>Aurelia Włoch</a:t>
            </a:r>
          </a:p>
          <a:p>
            <a:pPr algn="ctr">
              <a:defRPr/>
            </a:pPr>
            <a:r>
              <a:rPr lang="pl-PL" sz="2000" dirty="0">
                <a:solidFill>
                  <a:schemeClr val="accent6"/>
                </a:solidFill>
                <a:latin typeface="+mn-lt"/>
              </a:rPr>
              <a:t>Karol Jasiak</a:t>
            </a:r>
          </a:p>
          <a:p>
            <a:pPr algn="ctr">
              <a:defRPr/>
            </a:pPr>
            <a:r>
              <a:rPr lang="pl-PL" sz="2000" dirty="0">
                <a:solidFill>
                  <a:schemeClr val="accent6"/>
                </a:solidFill>
                <a:latin typeface="+mn-lt"/>
              </a:rPr>
              <a:t>Ryszard Kamionka</a:t>
            </a:r>
            <a:r>
              <a:rPr lang="pl-PL" sz="4400" kern="0" dirty="0">
                <a:solidFill>
                  <a:srgbClr val="005392"/>
                </a:solidFill>
                <a:latin typeface="+mn-lt"/>
                <a:ea typeface="+mj-ea"/>
                <a:cs typeface="+mj-cs"/>
              </a:rPr>
              <a:t/>
            </a:r>
            <a:br>
              <a:rPr lang="pl-PL" sz="4400" kern="0" dirty="0">
                <a:solidFill>
                  <a:srgbClr val="005392"/>
                </a:solidFill>
                <a:latin typeface="+mn-lt"/>
                <a:ea typeface="+mj-ea"/>
                <a:cs typeface="+mj-cs"/>
              </a:rPr>
            </a:br>
            <a:endParaRPr lang="pl-PL" sz="44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/>
        </p:nvGraphicFramePr>
        <p:xfrm>
          <a:off x="467544" y="1124744"/>
          <a:ext cx="8208912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387" name="Tytuł 5"/>
          <p:cNvSpPr>
            <a:spLocks noGrp="1"/>
          </p:cNvSpPr>
          <p:nvPr>
            <p:ph type="title"/>
          </p:nvPr>
        </p:nvSpPr>
        <p:spPr>
          <a:xfrm>
            <a:off x="1835150" y="401638"/>
            <a:ext cx="6851650" cy="523875"/>
          </a:xfrm>
        </p:spPr>
        <p:txBody>
          <a:bodyPr>
            <a:spAutoFit/>
          </a:bodyPr>
          <a:lstStyle/>
          <a:p>
            <a:r>
              <a:rPr lang="pl-PL" sz="2800" smtClean="0">
                <a:solidFill>
                  <a:srgbClr val="005392"/>
                </a:solidFill>
              </a:rPr>
              <a:t>Cele JOPS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5C61C2-EE54-431C-B9D5-5E28FF9D7F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755C61C2-EE54-431C-B9D5-5E28FF9D7F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/>
        </p:nvGraphicFramePr>
        <p:xfrm>
          <a:off x="467544" y="1124744"/>
          <a:ext cx="8208912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1" name="Tytuł 5"/>
          <p:cNvSpPr>
            <a:spLocks noGrp="1"/>
          </p:cNvSpPr>
          <p:nvPr>
            <p:ph type="title"/>
          </p:nvPr>
        </p:nvSpPr>
        <p:spPr>
          <a:xfrm>
            <a:off x="1835150" y="401638"/>
            <a:ext cx="6851650" cy="523875"/>
          </a:xfrm>
        </p:spPr>
        <p:txBody>
          <a:bodyPr>
            <a:spAutoFit/>
          </a:bodyPr>
          <a:lstStyle/>
          <a:p>
            <a:r>
              <a:rPr lang="pl-PL" sz="2800" smtClean="0">
                <a:solidFill>
                  <a:srgbClr val="005392"/>
                </a:solidFill>
              </a:rPr>
              <a:t>Cele JOPS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5C61C2-EE54-431C-B9D5-5E28FF9D7F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755C61C2-EE54-431C-B9D5-5E28FF9D7F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2588" cy="3773488"/>
          </a:xfrm>
        </p:spPr>
        <p:txBody>
          <a:bodyPr/>
          <a:lstStyle/>
          <a:p>
            <a:pPr marL="1588" indent="12700" algn="ctr">
              <a:buFontTx/>
              <a:buNone/>
            </a:pPr>
            <a:r>
              <a:rPr lang="pl-PL" sz="2400" smtClean="0">
                <a:solidFill>
                  <a:srgbClr val="7030A0"/>
                </a:solidFill>
              </a:rPr>
              <a:t>Rola organizatora i koordynatora </a:t>
            </a:r>
            <a:br>
              <a:rPr lang="pl-PL" sz="2400" smtClean="0">
                <a:solidFill>
                  <a:srgbClr val="7030A0"/>
                </a:solidFill>
              </a:rPr>
            </a:br>
            <a:r>
              <a:rPr lang="pl-PL" sz="2400" smtClean="0">
                <a:solidFill>
                  <a:srgbClr val="7030A0"/>
                </a:solidFill>
              </a:rPr>
              <a:t>systemu wsparcia społecznego </a:t>
            </a:r>
            <a:br>
              <a:rPr lang="pl-PL" sz="2400" smtClean="0">
                <a:solidFill>
                  <a:srgbClr val="7030A0"/>
                </a:solidFill>
              </a:rPr>
            </a:br>
            <a:r>
              <a:rPr lang="pl-PL" sz="2400" smtClean="0">
                <a:solidFill>
                  <a:srgbClr val="7030A0"/>
                </a:solidFill>
              </a:rPr>
              <a:t>dla osób i rodzin wymagających pomocy </a:t>
            </a:r>
            <a:br>
              <a:rPr lang="pl-PL" sz="2400" smtClean="0">
                <a:solidFill>
                  <a:srgbClr val="7030A0"/>
                </a:solidFill>
              </a:rPr>
            </a:br>
            <a:r>
              <a:rPr lang="pl-PL" sz="2400" smtClean="0">
                <a:solidFill>
                  <a:srgbClr val="7030A0"/>
                </a:solidFill>
              </a:rPr>
              <a:t>w rozwiązywaniu problemów, </a:t>
            </a:r>
            <a:br>
              <a:rPr lang="pl-PL" sz="2400" smtClean="0">
                <a:solidFill>
                  <a:srgbClr val="7030A0"/>
                </a:solidFill>
              </a:rPr>
            </a:br>
            <a:r>
              <a:rPr lang="pl-PL" sz="2400" smtClean="0">
                <a:solidFill>
                  <a:srgbClr val="7030A0"/>
                </a:solidFill>
              </a:rPr>
              <a:t>których nie mogą pokonać sami, </a:t>
            </a:r>
            <a:br>
              <a:rPr lang="pl-PL" sz="2400" smtClean="0">
                <a:solidFill>
                  <a:srgbClr val="7030A0"/>
                </a:solidFill>
              </a:rPr>
            </a:br>
            <a:r>
              <a:rPr lang="pl-PL" sz="2400" smtClean="0">
                <a:solidFill>
                  <a:srgbClr val="7030A0"/>
                </a:solidFill>
              </a:rPr>
              <a:t>korzystając z własnych uprawnień i możliwości. </a:t>
            </a:r>
          </a:p>
          <a:p>
            <a:pPr marL="1588" indent="12700" algn="ctr">
              <a:buFontTx/>
              <a:buNone/>
            </a:pPr>
            <a:r>
              <a:rPr lang="pl-PL" sz="2000" smtClean="0">
                <a:solidFill>
                  <a:srgbClr val="7030A0"/>
                </a:solidFill>
              </a:rPr>
              <a:t>Wsparcie to jest realizowane z poszanowaniem godności </a:t>
            </a:r>
            <a:br>
              <a:rPr lang="pl-PL" sz="2000" smtClean="0">
                <a:solidFill>
                  <a:srgbClr val="7030A0"/>
                </a:solidFill>
              </a:rPr>
            </a:br>
            <a:r>
              <a:rPr lang="pl-PL" sz="2000" smtClean="0">
                <a:solidFill>
                  <a:srgbClr val="7030A0"/>
                </a:solidFill>
              </a:rPr>
              <a:t>i podmiotowości osób potrzebujących pomocy, przy wykorzystaniu ich zasobów własnych oraz środowiska lokalnego. </a:t>
            </a:r>
          </a:p>
        </p:txBody>
      </p:sp>
      <p:sp>
        <p:nvSpPr>
          <p:cNvPr id="9" name="Tytuł 5"/>
          <p:cNvSpPr>
            <a:spLocks noGrp="1"/>
          </p:cNvSpPr>
          <p:nvPr>
            <p:ph type="title"/>
          </p:nvPr>
        </p:nvSpPr>
        <p:spPr>
          <a:xfrm>
            <a:off x="2041525" y="260350"/>
            <a:ext cx="6851650" cy="585788"/>
          </a:xfrm>
        </p:spPr>
        <p:txBody>
          <a:bodyPr>
            <a:spAutoFit/>
          </a:bodyPr>
          <a:lstStyle/>
          <a:p>
            <a:r>
              <a:rPr lang="pl-PL" sz="3200" smtClean="0">
                <a:solidFill>
                  <a:srgbClr val="005392"/>
                </a:solidFill>
              </a:rPr>
              <a:t>Misja ośrodka pomocy społecznej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3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/>
        </p:nvGraphicFramePr>
        <p:xfrm>
          <a:off x="539552" y="1196752"/>
          <a:ext cx="820891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59" name="Tytuł 5"/>
          <p:cNvSpPr>
            <a:spLocks noGrp="1"/>
          </p:cNvSpPr>
          <p:nvPr>
            <p:ph type="title"/>
          </p:nvPr>
        </p:nvSpPr>
        <p:spPr>
          <a:xfrm>
            <a:off x="1835150" y="401638"/>
            <a:ext cx="6851650" cy="523875"/>
          </a:xfrm>
        </p:spPr>
        <p:txBody>
          <a:bodyPr>
            <a:spAutoFit/>
          </a:bodyPr>
          <a:lstStyle/>
          <a:p>
            <a:r>
              <a:rPr lang="pl-PL" sz="2800" smtClean="0">
                <a:solidFill>
                  <a:srgbClr val="005392"/>
                </a:solidFill>
              </a:rPr>
              <a:t>Założenia kluczowe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EDEE8D-0AC2-445A-A8A7-0A6BA0F31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61EDEE8D-0AC2-445A-A8A7-0A6BA0F31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018A799-256C-4564-B24A-D3925ED9F3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9018A799-256C-4564-B24A-D3925ED9F3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994DF2-9B32-4CBC-BF9C-A8C90868F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6D994DF2-9B32-4CBC-BF9C-A8C90868F8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4289C2-9F40-4899-91CD-FA95CC5E8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A54289C2-9F40-4899-91CD-FA95CC5E8F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A21FF62-7D13-4574-BADB-980871E7B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1A21FF62-7D13-4574-BADB-980871E7B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5B922B9-A370-4748-B7FD-E35727621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D5B922B9-A370-4748-B7FD-E35727621F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Diagram 15"/>
          <p:cNvGraphicFramePr/>
          <p:nvPr/>
        </p:nvGraphicFramePr>
        <p:xfrm>
          <a:off x="467544" y="1196752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3" name="Tytuł 5"/>
          <p:cNvSpPr>
            <a:spLocks noGrp="1"/>
          </p:cNvSpPr>
          <p:nvPr>
            <p:ph type="title"/>
          </p:nvPr>
        </p:nvSpPr>
        <p:spPr>
          <a:xfrm>
            <a:off x="1897063" y="115888"/>
            <a:ext cx="6851650" cy="868362"/>
          </a:xfrm>
        </p:spPr>
        <p:txBody>
          <a:bodyPr>
            <a:spAutoFit/>
          </a:bodyPr>
          <a:lstStyle/>
          <a:p>
            <a:pPr defTabSz="889000">
              <a:lnSpc>
                <a:spcPct val="90000"/>
              </a:lnSpc>
              <a:spcAft>
                <a:spcPct val="35000"/>
              </a:spcAft>
            </a:pPr>
            <a:r>
              <a:rPr lang="pl-PL" sz="2800" smtClean="0">
                <a:solidFill>
                  <a:srgbClr val="7030A0"/>
                </a:solidFill>
              </a:rPr>
              <a:t>Wykorzystanie strategii rozwiązywania problemów społecznych</a:t>
            </a:r>
            <a:endParaRPr lang="pl-PL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1EDEE8D-0AC2-445A-A8A7-0A6BA0F31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61EDEE8D-0AC2-445A-A8A7-0A6BA0F31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1A21FF62-7D13-4574-BADB-980871E7B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graphicEl>
                                              <a:dgm id="{1A21FF62-7D13-4574-BADB-980871E7B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5B922B9-A370-4748-B7FD-E35727621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>
                                            <p:graphicEl>
                                              <a:dgm id="{D5B922B9-A370-4748-B7FD-E35727621F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mtClean="0">
                <a:solidFill>
                  <a:srgbClr val="005392"/>
                </a:solidFill>
              </a:rPr>
              <a:t/>
            </a:r>
            <a:br>
              <a:rPr lang="pl-PL" smtClean="0">
                <a:solidFill>
                  <a:srgbClr val="005392"/>
                </a:solidFill>
              </a:rPr>
            </a:br>
            <a:endParaRPr lang="pl-PL" smtClean="0"/>
          </a:p>
        </p:txBody>
      </p:sp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29600" cy="38163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pl-PL" sz="2400" dirty="0" smtClean="0">
                <a:solidFill>
                  <a:schemeClr val="accent6"/>
                </a:solidFill>
              </a:rPr>
              <a:t>Całkowite oddzieleniu dwóch postępowań: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pl-PL" sz="2400" dirty="0" smtClean="0">
                <a:solidFill>
                  <a:schemeClr val="accent6"/>
                </a:solidFill>
              </a:rPr>
              <a:t>postępowania administracyjnego i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pl-PL" sz="2400" dirty="0" smtClean="0">
                <a:solidFill>
                  <a:schemeClr val="accent6"/>
                </a:solidFill>
              </a:rPr>
              <a:t>postępowania metodycznego w pracy socjalnej </a:t>
            </a:r>
          </a:p>
          <a:p>
            <a:pPr marL="457200" indent="-457200">
              <a:buFontTx/>
              <a:buNone/>
              <a:defRPr/>
            </a:pPr>
            <a:r>
              <a:rPr lang="pl-PL" sz="2400" dirty="0" smtClean="0">
                <a:solidFill>
                  <a:schemeClr val="accent6"/>
                </a:solidFill>
              </a:rPr>
              <a:t>	</a:t>
            </a:r>
            <a:r>
              <a:rPr lang="pl-PL" sz="1800" dirty="0" smtClean="0">
                <a:solidFill>
                  <a:schemeClr val="accent6"/>
                </a:solidFill>
              </a:rPr>
              <a:t>przy zachowaniu zasad pomocy społecznej wynikających z ustawy o pomocy społecznej:</a:t>
            </a:r>
          </a:p>
          <a:p>
            <a:pPr marL="800100">
              <a:defRPr/>
            </a:pPr>
            <a:r>
              <a:rPr lang="pl-PL" sz="1800" dirty="0" smtClean="0">
                <a:solidFill>
                  <a:schemeClr val="accent6"/>
                </a:solidFill>
              </a:rPr>
              <a:t>uznaniowości i indywidualizacji świadczeń (art. 3.1, 3.3,  3.4, i 36 </a:t>
            </a:r>
            <a:r>
              <a:rPr lang="pl-PL" sz="1800" dirty="0" err="1" smtClean="0">
                <a:solidFill>
                  <a:schemeClr val="accent6"/>
                </a:solidFill>
              </a:rPr>
              <a:t>ups</a:t>
            </a:r>
            <a:r>
              <a:rPr lang="pl-PL" sz="1800" dirty="0" smtClean="0">
                <a:solidFill>
                  <a:schemeClr val="accent6"/>
                </a:solidFill>
              </a:rPr>
              <a:t>);</a:t>
            </a:r>
          </a:p>
          <a:p>
            <a:pPr marL="800100">
              <a:defRPr/>
            </a:pPr>
            <a:r>
              <a:rPr lang="pl-PL" sz="1800" dirty="0" smtClean="0">
                <a:solidFill>
                  <a:schemeClr val="accent6"/>
                </a:solidFill>
              </a:rPr>
              <a:t>aktywizacyjnej formuły świadczeń (art. 4 i art. 11.2 </a:t>
            </a:r>
            <a:r>
              <a:rPr lang="pl-PL" sz="1800" dirty="0" err="1" smtClean="0">
                <a:solidFill>
                  <a:schemeClr val="accent6"/>
                </a:solidFill>
              </a:rPr>
              <a:t>ups</a:t>
            </a:r>
            <a:r>
              <a:rPr lang="pl-PL" sz="1800" dirty="0" smtClean="0">
                <a:solidFill>
                  <a:schemeClr val="accent6"/>
                </a:solidFill>
              </a:rPr>
              <a:t>);</a:t>
            </a:r>
          </a:p>
          <a:p>
            <a:pPr marL="800100">
              <a:defRPr/>
            </a:pPr>
            <a:r>
              <a:rPr lang="pl-PL" sz="1800" dirty="0" smtClean="0">
                <a:solidFill>
                  <a:schemeClr val="accent6"/>
                </a:solidFill>
              </a:rPr>
              <a:t>wykorzystywania świadczeń zgodnie z ich przeznaczeniem i niedopuszczanie do marnotrawienia świadczeń. (art. 11.1 </a:t>
            </a:r>
            <a:r>
              <a:rPr lang="pl-PL" sz="1800" dirty="0" err="1" smtClean="0">
                <a:solidFill>
                  <a:schemeClr val="accent6"/>
                </a:solidFill>
              </a:rPr>
              <a:t>ups</a:t>
            </a:r>
            <a:r>
              <a:rPr lang="pl-PL" sz="1800" dirty="0" smtClean="0">
                <a:solidFill>
                  <a:schemeClr val="accent6"/>
                </a:solidFill>
              </a:rPr>
              <a:t>).</a:t>
            </a:r>
            <a:endParaRPr lang="pl-PL" sz="1800" dirty="0">
              <a:solidFill>
                <a:schemeClr val="accent6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051050" y="128588"/>
            <a:ext cx="68421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solidFill>
                  <a:srgbClr val="7030A0"/>
                </a:solidFill>
              </a:rPr>
              <a:t>Oddzielenie </a:t>
            </a:r>
            <a:r>
              <a:rPr lang="pl-PL" sz="2000" b="1" dirty="0">
                <a:solidFill>
                  <a:schemeClr val="accent6"/>
                </a:solidFill>
              </a:rPr>
              <a:t>procedury</a:t>
            </a:r>
            <a:r>
              <a:rPr lang="pl-PL" sz="2000" b="1" dirty="0">
                <a:solidFill>
                  <a:srgbClr val="7030A0"/>
                </a:solidFill>
              </a:rPr>
              <a:t> administracyjnej przyznawania świadczeń pomocy społecznej od pracy socjalnej</a:t>
            </a:r>
            <a:endParaRPr lang="pl-PL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4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4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mtClean="0">
                <a:solidFill>
                  <a:srgbClr val="005392"/>
                </a:solidFill>
              </a:rPr>
              <a:t/>
            </a:r>
            <a:br>
              <a:rPr lang="pl-PL" smtClean="0">
                <a:solidFill>
                  <a:srgbClr val="005392"/>
                </a:solidFill>
              </a:rPr>
            </a:br>
            <a:endParaRPr lang="pl-PL" smtClean="0"/>
          </a:p>
        </p:txBody>
      </p:sp>
      <p:sp>
        <p:nvSpPr>
          <p:cNvPr id="61453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229600" cy="4537075"/>
          </a:xfrm>
        </p:spPr>
        <p:txBody>
          <a:bodyPr/>
          <a:lstStyle/>
          <a:p>
            <a:pPr marL="1588" indent="12700">
              <a:buFontTx/>
              <a:buNone/>
              <a:defRPr/>
            </a:pPr>
            <a:endParaRPr lang="pl-PL" sz="2200" dirty="0" smtClean="0">
              <a:solidFill>
                <a:schemeClr val="accent6"/>
              </a:solidFill>
            </a:endParaRPr>
          </a:p>
          <a:p>
            <a:pPr>
              <a:buFontTx/>
              <a:buNone/>
              <a:defRPr/>
            </a:pPr>
            <a:r>
              <a:rPr lang="pl-PL" sz="1800" b="1" dirty="0" smtClean="0">
                <a:solidFill>
                  <a:schemeClr val="accent6"/>
                </a:solidFill>
              </a:rPr>
              <a:t>Cel ogólny:</a:t>
            </a:r>
            <a:endParaRPr lang="pl-PL" sz="1800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pl-PL" sz="1800" dirty="0" smtClean="0">
                <a:solidFill>
                  <a:schemeClr val="accent6"/>
                </a:solidFill>
              </a:rPr>
              <a:t>Zapewnienie lepszej jakości pracy socjalnej i zapewnienie bardziej podmiotowego traktowania klientów pomocy społecznej.</a:t>
            </a:r>
          </a:p>
          <a:p>
            <a:pPr>
              <a:defRPr/>
            </a:pPr>
            <a:r>
              <a:rPr lang="pl-PL" sz="1800" dirty="0" smtClean="0">
                <a:solidFill>
                  <a:schemeClr val="accent6"/>
                </a:solidFill>
              </a:rPr>
              <a:t>Usprawnienie przyznawania świadczeń pomocy społecznej.</a:t>
            </a:r>
          </a:p>
          <a:p>
            <a:pPr>
              <a:defRPr/>
            </a:pPr>
            <a:endParaRPr lang="pl-PL" sz="1800" dirty="0" smtClean="0">
              <a:solidFill>
                <a:schemeClr val="accent6"/>
              </a:solidFill>
            </a:endParaRPr>
          </a:p>
          <a:p>
            <a:pPr>
              <a:buFontTx/>
              <a:buNone/>
              <a:defRPr/>
            </a:pPr>
            <a:r>
              <a:rPr lang="pl-PL" sz="1800" b="1" dirty="0" smtClean="0">
                <a:solidFill>
                  <a:schemeClr val="accent6"/>
                </a:solidFill>
              </a:rPr>
              <a:t>Cele szczegółowe:</a:t>
            </a:r>
            <a:endParaRPr lang="pl-PL" sz="1800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pl-PL" sz="1800" dirty="0" smtClean="0">
                <a:solidFill>
                  <a:schemeClr val="accent6"/>
                </a:solidFill>
              </a:rPr>
              <a:t>Podkreślenie pozytywnej roli pracownika socjalnego (rezygnacja z dyrektywnej roli pracownika socjalnego i traktowanie klienta jako partnera w pracy socjalnej).</a:t>
            </a:r>
          </a:p>
          <a:p>
            <a:pPr>
              <a:defRPr/>
            </a:pPr>
            <a:r>
              <a:rPr lang="pl-PL" sz="1800" dirty="0" smtClean="0">
                <a:solidFill>
                  <a:schemeClr val="accent6"/>
                </a:solidFill>
              </a:rPr>
              <a:t>Wyłączenie z obszaru zainteresowania pracownika socjalnego tych klientów pomocy społecznej, którzy nie wymagają korzystania z pracy socjalnej.</a:t>
            </a:r>
          </a:p>
          <a:p>
            <a:pPr>
              <a:defRPr/>
            </a:pPr>
            <a:r>
              <a:rPr lang="pl-PL" sz="1800" dirty="0" smtClean="0">
                <a:solidFill>
                  <a:schemeClr val="accent6"/>
                </a:solidFill>
              </a:rPr>
              <a:t>Umożliwienie pracownikom socjalnym wykonywania skutecznej i efektywnej pracy socjalnej i stworzenie warunków do jej doskonalenia. </a:t>
            </a:r>
          </a:p>
          <a:p>
            <a:pPr>
              <a:defRPr/>
            </a:pPr>
            <a:endParaRPr lang="pl-PL" sz="1800" dirty="0">
              <a:solidFill>
                <a:schemeClr val="accent6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051050" y="128588"/>
            <a:ext cx="68421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solidFill>
                  <a:srgbClr val="7030A0"/>
                </a:solidFill>
              </a:rPr>
              <a:t>Oddzielenie </a:t>
            </a:r>
            <a:r>
              <a:rPr lang="pl-PL" sz="2000" b="1" dirty="0">
                <a:solidFill>
                  <a:schemeClr val="accent6"/>
                </a:solidFill>
              </a:rPr>
              <a:t>procedury</a:t>
            </a:r>
            <a:r>
              <a:rPr lang="pl-PL" sz="2000" b="1" dirty="0">
                <a:solidFill>
                  <a:srgbClr val="7030A0"/>
                </a:solidFill>
              </a:rPr>
              <a:t> administracyjnej przyznawania świadczeń pomocy społecznej od pracy socjalnej</a:t>
            </a:r>
            <a:endParaRPr lang="pl-PL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4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4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4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4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3" grpId="0" build="p"/>
    </p:bldLst>
  </p:timing>
</p:sld>
</file>

<file path=ppt/theme/theme1.xml><?xml version="1.0" encoding="utf-8"?>
<a:theme xmlns:a="http://schemas.openxmlformats.org/drawingml/2006/main" name="Standardy1">
  <a:themeElements>
    <a:clrScheme name="Standardy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y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Standardy1</Template>
  <TotalTime>1405</TotalTime>
  <Words>897</Words>
  <Application>Microsoft Office PowerPoint</Application>
  <PresentationFormat>Pokaz na ekranie (4:3)</PresentationFormat>
  <Paragraphs>170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Standardy1</vt:lpstr>
      <vt:lpstr>Model realizacji usług  o określonym standardzie  w gminie  </vt:lpstr>
      <vt:lpstr>Struktura dokumentu</vt:lpstr>
      <vt:lpstr>Cele JOPS</vt:lpstr>
      <vt:lpstr>Cele JOPS</vt:lpstr>
      <vt:lpstr>Misja ośrodka pomocy społecznej</vt:lpstr>
      <vt:lpstr>Założenia kluczowe</vt:lpstr>
      <vt:lpstr>Wykorzystanie strategii rozwiązywania problemów społecznych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Wskazówki do wdrażania modelu realizacji  usług pomocy społecznej o określonym standardzie</vt:lpstr>
      <vt:lpstr>Wskazówki do wdrażania modelu realizacji  usług pomocy społecznej o określonym standardzie</vt:lpstr>
      <vt:lpstr>Wskazówki do wdrażania modelu realizacji  usług pomocy społecznej o określonym standardzie</vt:lpstr>
      <vt:lpstr>Wskazówki do wdrażania modelu realizacji  usług pomocy społecznej o określonym standardzie</vt:lpstr>
      <vt:lpstr>Wskazówki do wdrażania modelu realizacji  usług pomocy społecznej o określonym standardzie</vt:lpstr>
      <vt:lpstr>  </vt:lpstr>
    </vt:vector>
  </TitlesOfParts>
  <Company>WRZOS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Alina Karczewska</dc:creator>
  <cp:lastModifiedBy>Katarzyna Gierczycka</cp:lastModifiedBy>
  <cp:revision>111</cp:revision>
  <dcterms:created xsi:type="dcterms:W3CDTF">2011-07-11T07:32:33Z</dcterms:created>
  <dcterms:modified xsi:type="dcterms:W3CDTF">2011-12-19T10:27:34Z</dcterms:modified>
</cp:coreProperties>
</file>